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ed Hat Text"/>
      <p:regular r:id="rId35"/>
      <p:bold r:id="rId36"/>
      <p:italic r:id="rId37"/>
      <p:boldItalic r:id="rId38"/>
    </p:embeddedFont>
    <p:embeddedFont>
      <p:font typeface="Lexend Exa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743966-DD69-4C00-8016-25FEB9241382}">
  <a:tblStyle styleId="{D5743966-DD69-4C00-8016-25FEB92413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Ex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edHatText-regular.fntdata"/><Relationship Id="rId34" Type="http://schemas.openxmlformats.org/officeDocument/2006/relationships/slide" Target="slides/slide29.xml"/><Relationship Id="rId37" Type="http://schemas.openxmlformats.org/officeDocument/2006/relationships/font" Target="fonts/RedHatText-italic.fntdata"/><Relationship Id="rId36" Type="http://schemas.openxmlformats.org/officeDocument/2006/relationships/font" Target="fonts/RedHatText-bold.fntdata"/><Relationship Id="rId39" Type="http://schemas.openxmlformats.org/officeDocument/2006/relationships/font" Target="fonts/LexendExa-regular.fntdata"/><Relationship Id="rId38" Type="http://schemas.openxmlformats.org/officeDocument/2006/relationships/font" Target="fonts/RedHatTex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ac7ecdd8c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ac7ecdd8c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Hi, I am Manuella Kwawu and I will be taking you through my work this week trying to analysis features that influence coffee quality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df951bca1b_1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df951bca1b_1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df6269b3b1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df6269b3b1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away:</a:t>
            </a:r>
            <a:br>
              <a:rPr lang="en"/>
            </a:br>
            <a:r>
              <a:rPr lang="en"/>
              <a:t>1. insignificant correlation between mean_altitude and any of the other variables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df951bca1b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df951bca1b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away:</a:t>
            </a:r>
            <a:br>
              <a:rPr lang="en"/>
            </a:br>
            <a:r>
              <a:rPr lang="en"/>
              <a:t>1. insignificant correlation between mean_altitude and any of the other variables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df6269b3b1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df6269b3b1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into the 3 areas of analysis - correlations, performance of certification bodies/in country partners and influence of processing methods in the overall coffee quality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df6269b3b1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df6269b3b1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df951bca1b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df951bca1b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df951bca1b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df951bca1b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df951bca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df951bca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y-values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df6269b3b1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df6269b3b1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df6269b3b1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df6269b3b1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away: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very strong positive correlations: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total_cup_points and flavor &amp; total_cup_points and aftertaste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strong positive correlations: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total_cup_points and aroma &amp; total_cup_points and acidity &amp; total_cup_points and body &amp; total_cup_points and balance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total_cup_points and clean_cup &amp; total_cup_points and cupper_points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measures/ factors that do not significantly impact total score: moisture, quakers, category 1 &amp; 2 defects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c7ecdd8c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c7ecdd8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presentation will cover 4 main grounds- motivation for the project, data used, analysis &amp; key findings from the data and some recommendations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df6269b3b1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df6269b3b1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df951bca1b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df951bca1b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df951bca1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df951bca1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away:</a:t>
            </a:r>
            <a:br>
              <a:rPr lang="en"/>
            </a:br>
            <a:r>
              <a:rPr lang="en"/>
              <a:t>1. insignificant correlation between mean_altitude and any of the other variables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df951bca1b_1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df951bca1b_1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df6269b3b1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df6269b3b1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df6269b3b1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df6269b3b1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df6269b3b1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2df6269b3b1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df6269b3b1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df6269b3b1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df6269b3b1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df6269b3b1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2ff256fbf_0_24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2ff256fbf_0_24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ca93be222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ca93be222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c7ecdd8c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c7ecdd8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df951bca1b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df951bca1b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df6269b3b1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df6269b3b1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df6269b3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df6269b3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df951bca1b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df951bca1b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Standarding: correcting spelling mistakes, removing insignificant columns on coffee descriptions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recoding data: replacing some </a:t>
            </a:r>
            <a:r>
              <a:rPr lang="en"/>
              <a:t>information with 0s and 1s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outliers in quakers and category defects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df6269b3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df6269b3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1" name="Google Shape;11;p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2" name="Google Shape;12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5" name="Google Shape;15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2"/>
          <p:cNvSpPr txBox="1"/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09" name="Google Shape;109;p1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10" name="Google Shape;110;p1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1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720000" y="463800"/>
            <a:ext cx="77040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subTitle"/>
          </p:nvPr>
        </p:nvSpPr>
        <p:spPr>
          <a:xfrm>
            <a:off x="746650" y="1889150"/>
            <a:ext cx="76773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20" name="Google Shape;120;p1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21" name="Google Shape;121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24" name="Google Shape;124;p1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hasCustomPrompt="1" idx="2" type="title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idx="1" type="subTitle"/>
          </p:nvPr>
        </p:nvSpPr>
        <p:spPr>
          <a:xfrm>
            <a:off x="2230550" y="1664131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3" type="subTitle"/>
          </p:nvPr>
        </p:nvSpPr>
        <p:spPr>
          <a:xfrm>
            <a:off x="2230550" y="137667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hasCustomPrompt="1" idx="4" type="title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5" type="subTitle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6" type="subTitle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hasCustomPrompt="1" idx="7" type="title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idx="8" type="subTitle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9" type="subTitle"/>
          </p:nvPr>
        </p:nvSpPr>
        <p:spPr>
          <a:xfrm>
            <a:off x="2230550" y="258883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hasCustomPrompt="1" idx="13" type="title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idx="14" type="subTitle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15" type="subTitle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0" name="Google Shape;140;p1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41" name="Google Shape;141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44" name="Google Shape;144;p1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hasCustomPrompt="1" idx="2" type="title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/>
          <p:nvPr>
            <p:ph idx="1" type="subTitle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subTitle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hasCustomPrompt="1" idx="4" type="title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4"/>
          <p:cNvSpPr txBox="1"/>
          <p:nvPr>
            <p:ph idx="5" type="subTitle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4"/>
          <p:cNvSpPr txBox="1"/>
          <p:nvPr>
            <p:ph idx="6" type="subTitle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51" name="Google Shape;151;p14"/>
          <p:cNvSpPr txBox="1"/>
          <p:nvPr>
            <p:ph hasCustomPrompt="1" idx="7" type="title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4"/>
          <p:cNvSpPr txBox="1"/>
          <p:nvPr>
            <p:ph idx="8" type="subTitle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idx="9" type="subTitle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hasCustomPrompt="1" idx="13" type="title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4"/>
          <p:cNvSpPr txBox="1"/>
          <p:nvPr>
            <p:ph idx="14" type="subTitle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15" type="subTitle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hasCustomPrompt="1" idx="16" type="title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14"/>
          <p:cNvSpPr txBox="1"/>
          <p:nvPr>
            <p:ph idx="17" type="subTitle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4"/>
          <p:cNvSpPr txBox="1"/>
          <p:nvPr>
            <p:ph idx="18" type="subTitle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60" name="Google Shape;160;p14"/>
          <p:cNvSpPr txBox="1"/>
          <p:nvPr>
            <p:ph hasCustomPrompt="1" idx="19" type="title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4"/>
          <p:cNvSpPr txBox="1"/>
          <p:nvPr>
            <p:ph idx="20" type="subTitle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4"/>
          <p:cNvSpPr txBox="1"/>
          <p:nvPr>
            <p:ph idx="21" type="subTitle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63" name="Google Shape;16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6" name="Google Shape;166;p1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67" name="Google Shape;167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70" name="Google Shape;170;p15"/>
          <p:cNvSpPr txBox="1"/>
          <p:nvPr>
            <p:ph type="title"/>
          </p:nvPr>
        </p:nvSpPr>
        <p:spPr>
          <a:xfrm>
            <a:off x="2428300" y="2840125"/>
            <a:ext cx="42873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15"/>
          <p:cNvSpPr txBox="1"/>
          <p:nvPr>
            <p:ph idx="1" type="subTitle"/>
          </p:nvPr>
        </p:nvSpPr>
        <p:spPr>
          <a:xfrm>
            <a:off x="2428300" y="3759922"/>
            <a:ext cx="42873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75" name="Google Shape;175;p1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76" name="Google Shape;17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79" name="Google Shape;179;p1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16"/>
          <p:cNvSpPr txBox="1"/>
          <p:nvPr>
            <p:ph idx="1" type="subTitle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idx="2" type="subTitle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3" type="subTitle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6"/>
          <p:cNvSpPr txBox="1"/>
          <p:nvPr>
            <p:ph idx="4" type="subTitle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84" name="Google Shape;184;p16"/>
          <p:cNvSpPr txBox="1"/>
          <p:nvPr>
            <p:ph idx="5" type="subTitle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6" type="subTitle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86" name="Google Shape;186;p16"/>
          <p:cNvSpPr txBox="1"/>
          <p:nvPr>
            <p:ph idx="7" type="subTitle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6"/>
          <p:cNvSpPr txBox="1"/>
          <p:nvPr>
            <p:ph idx="8" type="subTitle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91" name="Google Shape;191;p1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92" name="Google Shape;192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95" name="Google Shape;195;p1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5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type="title"/>
          </p:nvPr>
        </p:nvSpPr>
        <p:spPr>
          <a:xfrm>
            <a:off x="1908300" y="3196350"/>
            <a:ext cx="34266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9" name="Google Shape;199;p18"/>
          <p:cNvSpPr txBox="1"/>
          <p:nvPr>
            <p:ph idx="2" type="title"/>
          </p:nvPr>
        </p:nvSpPr>
        <p:spPr>
          <a:xfrm>
            <a:off x="800100" y="1131450"/>
            <a:ext cx="45348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grpSp>
        <p:nvGrpSpPr>
          <p:cNvPr id="200" name="Google Shape;200;p18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1" name="Google Shape;201;p1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02" name="Google Shape;202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05" name="Google Shape;20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19"/>
          <p:cNvSpPr txBox="1"/>
          <p:nvPr>
            <p:ph idx="2" type="title"/>
          </p:nvPr>
        </p:nvSpPr>
        <p:spPr>
          <a:xfrm>
            <a:off x="3947975" y="1652450"/>
            <a:ext cx="4476000" cy="18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grpSp>
        <p:nvGrpSpPr>
          <p:cNvPr id="209" name="Google Shape;209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10" name="Google Shape;210;p1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11" name="Google Shape;211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6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17" name="Google Shape;217;p20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18" name="Google Shape;218;p2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19" name="Google Shape;219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22" name="Google Shape;222;p20"/>
          <p:cNvSpPr txBox="1"/>
          <p:nvPr>
            <p:ph hasCustomPrompt="1" idx="2" type="title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/>
          <p:nvPr>
            <p:ph idx="1" type="subTitle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" name="Google Shape;24;p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5" name="Google Shape;25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4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>
            <p:ph type="title"/>
          </p:nvPr>
        </p:nvSpPr>
        <p:spPr>
          <a:xfrm>
            <a:off x="3255250" y="1981795"/>
            <a:ext cx="4621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27" name="Google Shape;227;p21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8" name="Google Shape;228;p2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29" name="Google Shape;229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32" name="Google Shape;232;p21"/>
          <p:cNvSpPr txBox="1"/>
          <p:nvPr>
            <p:ph hasCustomPrompt="1" idx="2" type="title"/>
          </p:nvPr>
        </p:nvSpPr>
        <p:spPr>
          <a:xfrm>
            <a:off x="1267550" y="190560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3" name="Google Shape;233;p21"/>
          <p:cNvSpPr txBox="1"/>
          <p:nvPr>
            <p:ph idx="1" type="subTitle"/>
          </p:nvPr>
        </p:nvSpPr>
        <p:spPr>
          <a:xfrm>
            <a:off x="3255250" y="2717100"/>
            <a:ext cx="46212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5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type="title"/>
          </p:nvPr>
        </p:nvSpPr>
        <p:spPr>
          <a:xfrm>
            <a:off x="943175" y="1981800"/>
            <a:ext cx="5174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37" name="Google Shape;237;p22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38" name="Google Shape;238;p2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9" name="Google Shape;239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22"/>
          <p:cNvSpPr txBox="1"/>
          <p:nvPr>
            <p:ph hasCustomPrompt="1" idx="2" type="title"/>
          </p:nvPr>
        </p:nvSpPr>
        <p:spPr>
          <a:xfrm>
            <a:off x="6594925" y="1905600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3" name="Google Shape;243;p22"/>
          <p:cNvSpPr txBox="1"/>
          <p:nvPr>
            <p:ph idx="1" type="subTitle"/>
          </p:nvPr>
        </p:nvSpPr>
        <p:spPr>
          <a:xfrm>
            <a:off x="943175" y="2717101"/>
            <a:ext cx="51741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7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1962150" y="2639324"/>
            <a:ext cx="5219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47" name="Google Shape;247;p2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8" name="Google Shape;248;p2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49" name="Google Shape;249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52" name="Google Shape;252;p23"/>
          <p:cNvSpPr txBox="1"/>
          <p:nvPr>
            <p:ph hasCustomPrompt="1" idx="2" type="title"/>
          </p:nvPr>
        </p:nvSpPr>
        <p:spPr>
          <a:xfrm>
            <a:off x="3769050" y="1335074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23"/>
          <p:cNvSpPr txBox="1"/>
          <p:nvPr>
            <p:ph idx="1" type="subTitle"/>
          </p:nvPr>
        </p:nvSpPr>
        <p:spPr>
          <a:xfrm>
            <a:off x="1962150" y="3374626"/>
            <a:ext cx="52197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2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57" name="Google Shape;257;p2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58" name="Google Shape;258;p2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2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61" name="Google Shape;261;p24"/>
          <p:cNvSpPr txBox="1"/>
          <p:nvPr>
            <p:ph type="title"/>
          </p:nvPr>
        </p:nvSpPr>
        <p:spPr>
          <a:xfrm>
            <a:off x="826366" y="1921050"/>
            <a:ext cx="4387200" cy="62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2" name="Google Shape;262;p24"/>
          <p:cNvSpPr txBox="1"/>
          <p:nvPr>
            <p:ph idx="1" type="subTitle"/>
          </p:nvPr>
        </p:nvSpPr>
        <p:spPr>
          <a:xfrm>
            <a:off x="720000" y="2664177"/>
            <a:ext cx="4599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3" name="Google Shape;263;p24"/>
          <p:cNvSpPr txBox="1"/>
          <p:nvPr>
            <p:ph hasCustomPrompt="1" idx="2" type="title"/>
          </p:nvPr>
        </p:nvSpPr>
        <p:spPr>
          <a:xfrm>
            <a:off x="6136549" y="1872974"/>
            <a:ext cx="16059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4" name="Google Shape;26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67" name="Google Shape;267;p2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68" name="Google Shape;268;p2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2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2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71" name="Google Shape;271;p25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25"/>
          <p:cNvSpPr txBox="1"/>
          <p:nvPr>
            <p:ph idx="1" type="subTitle"/>
          </p:nvPr>
        </p:nvSpPr>
        <p:spPr>
          <a:xfrm>
            <a:off x="747950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5"/>
          <p:cNvSpPr txBox="1"/>
          <p:nvPr>
            <p:ph idx="2" type="subTitle"/>
          </p:nvPr>
        </p:nvSpPr>
        <p:spPr>
          <a:xfrm>
            <a:off x="747950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74" name="Google Shape;274;p25"/>
          <p:cNvSpPr txBox="1"/>
          <p:nvPr>
            <p:ph idx="3" type="subTitle"/>
          </p:nvPr>
        </p:nvSpPr>
        <p:spPr>
          <a:xfrm>
            <a:off x="3459175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5"/>
          <p:cNvSpPr txBox="1"/>
          <p:nvPr>
            <p:ph idx="4" type="subTitle"/>
          </p:nvPr>
        </p:nvSpPr>
        <p:spPr>
          <a:xfrm>
            <a:off x="3459175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76" name="Google Shape;276;p25"/>
          <p:cNvSpPr txBox="1"/>
          <p:nvPr>
            <p:ph idx="5" type="subTitle"/>
          </p:nvPr>
        </p:nvSpPr>
        <p:spPr>
          <a:xfrm>
            <a:off x="6170400" y="34895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5"/>
          <p:cNvSpPr txBox="1"/>
          <p:nvPr>
            <p:ph idx="6" type="subTitle"/>
          </p:nvPr>
        </p:nvSpPr>
        <p:spPr>
          <a:xfrm>
            <a:off x="6170400" y="30507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78" name="Google Shape;27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81" name="Google Shape;281;p2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82" name="Google Shape;282;p2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85" name="Google Shape;285;p2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6"/>
          <p:cNvSpPr txBox="1"/>
          <p:nvPr>
            <p:ph idx="1" type="subTitle"/>
          </p:nvPr>
        </p:nvSpPr>
        <p:spPr>
          <a:xfrm>
            <a:off x="723900" y="3105007"/>
            <a:ext cx="26823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2" type="subTitle"/>
          </p:nvPr>
        </p:nvSpPr>
        <p:spPr>
          <a:xfrm>
            <a:off x="723900" y="2651633"/>
            <a:ext cx="26823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88" name="Google Shape;288;p26"/>
          <p:cNvSpPr txBox="1"/>
          <p:nvPr>
            <p:ph idx="3" type="subTitle"/>
          </p:nvPr>
        </p:nvSpPr>
        <p:spPr>
          <a:xfrm>
            <a:off x="5737900" y="3105007"/>
            <a:ext cx="2668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4" type="subTitle"/>
          </p:nvPr>
        </p:nvSpPr>
        <p:spPr>
          <a:xfrm>
            <a:off x="5737900" y="2651633"/>
            <a:ext cx="26688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90" name="Google Shape;29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_1_5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93" name="Google Shape;293;p2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94" name="Google Shape;294;p2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97" name="Google Shape;297;p27"/>
          <p:cNvSpPr txBox="1"/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27"/>
          <p:cNvSpPr txBox="1"/>
          <p:nvPr>
            <p:ph idx="1" type="subTitle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7"/>
          <p:cNvSpPr txBox="1"/>
          <p:nvPr>
            <p:ph idx="2" type="subTitle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00" name="Google Shape;300;p27"/>
          <p:cNvSpPr txBox="1"/>
          <p:nvPr>
            <p:ph idx="3" type="subTitle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7"/>
          <p:cNvSpPr txBox="1"/>
          <p:nvPr>
            <p:ph idx="4" type="subTitle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02" name="Google Shape;30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4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5" name="Google Shape;305;p2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06" name="Google Shape;306;p2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2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2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09" name="Google Shape;309;p2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28"/>
          <p:cNvSpPr txBox="1"/>
          <p:nvPr>
            <p:ph idx="1" type="subTitle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8"/>
          <p:cNvSpPr txBox="1"/>
          <p:nvPr>
            <p:ph idx="2" type="subTitle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12" name="Google Shape;312;p28"/>
          <p:cNvSpPr txBox="1"/>
          <p:nvPr>
            <p:ph idx="3" type="subTitle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8"/>
          <p:cNvSpPr txBox="1"/>
          <p:nvPr>
            <p:ph idx="4" type="subTitle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14" name="Google Shape;314;p28"/>
          <p:cNvSpPr txBox="1"/>
          <p:nvPr>
            <p:ph idx="5" type="subTitle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8"/>
          <p:cNvSpPr txBox="1"/>
          <p:nvPr>
            <p:ph idx="6" type="subTitle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16" name="Google Shape;316;p28"/>
          <p:cNvSpPr txBox="1"/>
          <p:nvPr>
            <p:ph idx="7" type="subTitle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8"/>
          <p:cNvSpPr txBox="1"/>
          <p:nvPr>
            <p:ph idx="8" type="subTitle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18" name="Google Shape;318;p28"/>
          <p:cNvSpPr txBox="1"/>
          <p:nvPr>
            <p:ph idx="9" type="subTitle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8"/>
          <p:cNvSpPr txBox="1"/>
          <p:nvPr>
            <p:ph idx="13" type="subTitle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0" name="Google Shape;320;p28"/>
          <p:cNvSpPr txBox="1"/>
          <p:nvPr>
            <p:ph idx="14" type="subTitle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8"/>
          <p:cNvSpPr txBox="1"/>
          <p:nvPr>
            <p:ph idx="15" type="subTitle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22" name="Google Shape;32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0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>
            <p:ph type="title"/>
          </p:nvPr>
        </p:nvSpPr>
        <p:spPr>
          <a:xfrm>
            <a:off x="2049000" y="596425"/>
            <a:ext cx="50460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25" name="Google Shape;325;p29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26" name="Google Shape;326;p2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27" name="Google Shape;327;p2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30" name="Google Shape;33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1"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type="title"/>
          </p:nvPr>
        </p:nvSpPr>
        <p:spPr>
          <a:xfrm>
            <a:off x="720000" y="550385"/>
            <a:ext cx="2906700" cy="194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33" name="Google Shape;333;p3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34" name="Google Shape;334;p3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35" name="Google Shape;335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38" name="Google Shape;33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3" name="Google Shape;33;p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4" name="Google Shape;34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0000" y="884975"/>
            <a:ext cx="7704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ONLY_1_1_3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41" name="Google Shape;341;p3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42" name="Google Shape;342;p3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3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3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45" name="Google Shape;345;p3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6" name="Google Shape;346;p31"/>
          <p:cNvSpPr txBox="1"/>
          <p:nvPr>
            <p:ph idx="1" type="subTitle"/>
          </p:nvPr>
        </p:nvSpPr>
        <p:spPr>
          <a:xfrm>
            <a:off x="907350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1"/>
          <p:cNvSpPr txBox="1"/>
          <p:nvPr>
            <p:ph idx="2" type="subTitle"/>
          </p:nvPr>
        </p:nvSpPr>
        <p:spPr>
          <a:xfrm>
            <a:off x="720000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48" name="Google Shape;348;p31"/>
          <p:cNvSpPr txBox="1"/>
          <p:nvPr>
            <p:ph idx="3" type="subTitle"/>
          </p:nvPr>
        </p:nvSpPr>
        <p:spPr>
          <a:xfrm>
            <a:off x="3448975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1"/>
          <p:cNvSpPr txBox="1"/>
          <p:nvPr>
            <p:ph idx="4" type="subTitle"/>
          </p:nvPr>
        </p:nvSpPr>
        <p:spPr>
          <a:xfrm>
            <a:off x="3261625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0" name="Google Shape;350;p31"/>
          <p:cNvSpPr txBox="1"/>
          <p:nvPr>
            <p:ph idx="5" type="subTitle"/>
          </p:nvPr>
        </p:nvSpPr>
        <p:spPr>
          <a:xfrm>
            <a:off x="6009725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1"/>
          <p:cNvSpPr txBox="1"/>
          <p:nvPr>
            <p:ph idx="6" type="subTitle"/>
          </p:nvPr>
        </p:nvSpPr>
        <p:spPr>
          <a:xfrm>
            <a:off x="5805425" y="4209175"/>
            <a:ext cx="2618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2" name="Google Shape;352;p31"/>
          <p:cNvSpPr txBox="1"/>
          <p:nvPr>
            <p:ph idx="7" type="subTitle"/>
          </p:nvPr>
        </p:nvSpPr>
        <p:spPr>
          <a:xfrm>
            <a:off x="2745950" y="1867038"/>
            <a:ext cx="3652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a"/>
              <a:buNone/>
              <a:defRPr b="1" sz="20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53" name="Google Shape;35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1_2"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3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56" name="Google Shape;356;p3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57" name="Google Shape;357;p3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3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3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60" name="Google Shape;360;p32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1" name="Google Shape;361;p32"/>
          <p:cNvSpPr txBox="1"/>
          <p:nvPr>
            <p:ph idx="1" type="subTitle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32"/>
          <p:cNvSpPr txBox="1"/>
          <p:nvPr>
            <p:ph idx="2" type="subTitle"/>
          </p:nvPr>
        </p:nvSpPr>
        <p:spPr>
          <a:xfrm>
            <a:off x="1229125" y="33323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63" name="Google Shape;363;p32"/>
          <p:cNvSpPr txBox="1"/>
          <p:nvPr>
            <p:ph idx="3" type="subTitle"/>
          </p:nvPr>
        </p:nvSpPr>
        <p:spPr>
          <a:xfrm>
            <a:off x="1229125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32"/>
          <p:cNvSpPr txBox="1"/>
          <p:nvPr>
            <p:ph idx="4" type="subTitle"/>
          </p:nvPr>
        </p:nvSpPr>
        <p:spPr>
          <a:xfrm>
            <a:off x="1229125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65" name="Google Shape;365;p32"/>
          <p:cNvSpPr txBox="1"/>
          <p:nvPr>
            <p:ph idx="5" type="subTitle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32"/>
          <p:cNvSpPr txBox="1"/>
          <p:nvPr>
            <p:ph idx="6" type="subTitle"/>
          </p:nvPr>
        </p:nvSpPr>
        <p:spPr>
          <a:xfrm>
            <a:off x="4199325" y="33348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67" name="Google Shape;367;p32"/>
          <p:cNvSpPr txBox="1"/>
          <p:nvPr>
            <p:ph idx="7" type="subTitle"/>
          </p:nvPr>
        </p:nvSpPr>
        <p:spPr>
          <a:xfrm>
            <a:off x="4199325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32"/>
          <p:cNvSpPr txBox="1"/>
          <p:nvPr>
            <p:ph idx="8" type="subTitle"/>
          </p:nvPr>
        </p:nvSpPr>
        <p:spPr>
          <a:xfrm>
            <a:off x="4199325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69" name="Google Shape;36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8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72" name="Google Shape;372;p3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73" name="Google Shape;373;p3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3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3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76" name="Google Shape;376;p3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1" type="subTitle"/>
          </p:nvPr>
        </p:nvSpPr>
        <p:spPr>
          <a:xfrm>
            <a:off x="843444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2" type="subTitle"/>
          </p:nvPr>
        </p:nvSpPr>
        <p:spPr>
          <a:xfrm>
            <a:off x="843444" y="34085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79" name="Google Shape;379;p33"/>
          <p:cNvSpPr txBox="1"/>
          <p:nvPr>
            <p:ph idx="3" type="subTitle"/>
          </p:nvPr>
        </p:nvSpPr>
        <p:spPr>
          <a:xfrm>
            <a:off x="843444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33"/>
          <p:cNvSpPr txBox="1"/>
          <p:nvPr>
            <p:ph idx="4" type="subTitle"/>
          </p:nvPr>
        </p:nvSpPr>
        <p:spPr>
          <a:xfrm>
            <a:off x="843444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1" name="Google Shape;381;p33"/>
          <p:cNvSpPr txBox="1"/>
          <p:nvPr>
            <p:ph idx="5" type="subTitle"/>
          </p:nvPr>
        </p:nvSpPr>
        <p:spPr>
          <a:xfrm>
            <a:off x="3443028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33"/>
          <p:cNvSpPr txBox="1"/>
          <p:nvPr>
            <p:ph idx="6" type="subTitle"/>
          </p:nvPr>
        </p:nvSpPr>
        <p:spPr>
          <a:xfrm>
            <a:off x="3443028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3" name="Google Shape;383;p33"/>
          <p:cNvSpPr txBox="1"/>
          <p:nvPr>
            <p:ph idx="7" type="subTitle"/>
          </p:nvPr>
        </p:nvSpPr>
        <p:spPr>
          <a:xfrm>
            <a:off x="3443028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33"/>
          <p:cNvSpPr txBox="1"/>
          <p:nvPr>
            <p:ph idx="8" type="subTitle"/>
          </p:nvPr>
        </p:nvSpPr>
        <p:spPr>
          <a:xfrm>
            <a:off x="3443028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5" name="Google Shape;385;p33"/>
          <p:cNvSpPr txBox="1"/>
          <p:nvPr>
            <p:ph idx="9" type="subTitle"/>
          </p:nvPr>
        </p:nvSpPr>
        <p:spPr>
          <a:xfrm>
            <a:off x="6042613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33"/>
          <p:cNvSpPr txBox="1"/>
          <p:nvPr>
            <p:ph idx="13" type="subTitle"/>
          </p:nvPr>
        </p:nvSpPr>
        <p:spPr>
          <a:xfrm>
            <a:off x="6042613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7" name="Google Shape;387;p33"/>
          <p:cNvSpPr txBox="1"/>
          <p:nvPr>
            <p:ph idx="14" type="subTitle"/>
          </p:nvPr>
        </p:nvSpPr>
        <p:spPr>
          <a:xfrm>
            <a:off x="6042613" y="191770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3"/>
          <p:cNvSpPr txBox="1"/>
          <p:nvPr>
            <p:ph idx="15" type="subTitle"/>
          </p:nvPr>
        </p:nvSpPr>
        <p:spPr>
          <a:xfrm>
            <a:off x="6042613" y="147802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89" name="Google Shape;38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8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3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92" name="Google Shape;392;p3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93" name="Google Shape;393;p3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3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3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96" name="Google Shape;396;p3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7" name="Google Shape;397;p34"/>
          <p:cNvSpPr txBox="1"/>
          <p:nvPr>
            <p:ph idx="1" type="subTitle"/>
          </p:nvPr>
        </p:nvSpPr>
        <p:spPr>
          <a:xfrm>
            <a:off x="2150354" y="3869546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34"/>
          <p:cNvSpPr txBox="1"/>
          <p:nvPr>
            <p:ph idx="2" type="subTitle"/>
          </p:nvPr>
        </p:nvSpPr>
        <p:spPr>
          <a:xfrm>
            <a:off x="2150354" y="340857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399" name="Google Shape;399;p34"/>
          <p:cNvSpPr txBox="1"/>
          <p:nvPr>
            <p:ph idx="3" type="subTitle"/>
          </p:nvPr>
        </p:nvSpPr>
        <p:spPr>
          <a:xfrm>
            <a:off x="843447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4"/>
          <p:cNvSpPr txBox="1"/>
          <p:nvPr>
            <p:ph idx="4" type="subTitle"/>
          </p:nvPr>
        </p:nvSpPr>
        <p:spPr>
          <a:xfrm>
            <a:off x="843447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1" name="Google Shape;401;p34"/>
          <p:cNvSpPr txBox="1"/>
          <p:nvPr>
            <p:ph idx="5" type="subTitle"/>
          </p:nvPr>
        </p:nvSpPr>
        <p:spPr>
          <a:xfrm>
            <a:off x="4749944" y="3869546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34"/>
          <p:cNvSpPr txBox="1"/>
          <p:nvPr>
            <p:ph idx="6" type="subTitle"/>
          </p:nvPr>
        </p:nvSpPr>
        <p:spPr>
          <a:xfrm>
            <a:off x="4749944" y="3411487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3" name="Google Shape;403;p34"/>
          <p:cNvSpPr txBox="1"/>
          <p:nvPr>
            <p:ph idx="7" type="subTitle"/>
          </p:nvPr>
        </p:nvSpPr>
        <p:spPr>
          <a:xfrm>
            <a:off x="3443032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4"/>
          <p:cNvSpPr txBox="1"/>
          <p:nvPr>
            <p:ph idx="8" type="subTitle"/>
          </p:nvPr>
        </p:nvSpPr>
        <p:spPr>
          <a:xfrm>
            <a:off x="3443032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5" name="Google Shape;405;p34"/>
          <p:cNvSpPr txBox="1"/>
          <p:nvPr>
            <p:ph idx="9" type="subTitle"/>
          </p:nvPr>
        </p:nvSpPr>
        <p:spPr>
          <a:xfrm>
            <a:off x="6042618" y="198779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4"/>
          <p:cNvSpPr txBox="1"/>
          <p:nvPr>
            <p:ph idx="13" type="subTitle"/>
          </p:nvPr>
        </p:nvSpPr>
        <p:spPr>
          <a:xfrm>
            <a:off x="6042618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07" name="Google Shape;40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0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3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10" name="Google Shape;410;p3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11" name="Google Shape;411;p3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3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3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14" name="Google Shape;414;p35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5" name="Google Shape;415;p35"/>
          <p:cNvSpPr txBox="1"/>
          <p:nvPr>
            <p:ph idx="1" type="subTitle"/>
          </p:nvPr>
        </p:nvSpPr>
        <p:spPr>
          <a:xfrm>
            <a:off x="843444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35"/>
          <p:cNvSpPr txBox="1"/>
          <p:nvPr>
            <p:ph idx="2" type="subTitle"/>
          </p:nvPr>
        </p:nvSpPr>
        <p:spPr>
          <a:xfrm>
            <a:off x="843444" y="340857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17" name="Google Shape;417;p35"/>
          <p:cNvSpPr txBox="1"/>
          <p:nvPr>
            <p:ph idx="3" type="subTitle"/>
          </p:nvPr>
        </p:nvSpPr>
        <p:spPr>
          <a:xfrm>
            <a:off x="2143236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35"/>
          <p:cNvSpPr txBox="1"/>
          <p:nvPr>
            <p:ph idx="4" type="subTitle"/>
          </p:nvPr>
        </p:nvSpPr>
        <p:spPr>
          <a:xfrm>
            <a:off x="2150358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19" name="Google Shape;419;p35"/>
          <p:cNvSpPr txBox="1"/>
          <p:nvPr>
            <p:ph idx="5" type="subTitle"/>
          </p:nvPr>
        </p:nvSpPr>
        <p:spPr>
          <a:xfrm>
            <a:off x="3443028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35"/>
          <p:cNvSpPr txBox="1"/>
          <p:nvPr>
            <p:ph idx="6" type="subTitle"/>
          </p:nvPr>
        </p:nvSpPr>
        <p:spPr>
          <a:xfrm>
            <a:off x="3443028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21" name="Google Shape;421;p35"/>
          <p:cNvSpPr txBox="1"/>
          <p:nvPr>
            <p:ph idx="7" type="subTitle"/>
          </p:nvPr>
        </p:nvSpPr>
        <p:spPr>
          <a:xfrm>
            <a:off x="4742820" y="205022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35"/>
          <p:cNvSpPr txBox="1"/>
          <p:nvPr>
            <p:ph idx="8" type="subTitle"/>
          </p:nvPr>
        </p:nvSpPr>
        <p:spPr>
          <a:xfrm>
            <a:off x="4749942" y="1610542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23" name="Google Shape;423;p35"/>
          <p:cNvSpPr txBox="1"/>
          <p:nvPr>
            <p:ph idx="9" type="subTitle"/>
          </p:nvPr>
        </p:nvSpPr>
        <p:spPr>
          <a:xfrm>
            <a:off x="6042613" y="38557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5"/>
          <p:cNvSpPr txBox="1"/>
          <p:nvPr>
            <p:ph idx="13" type="subTitle"/>
          </p:nvPr>
        </p:nvSpPr>
        <p:spPr>
          <a:xfrm>
            <a:off x="6042613" y="3411080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25" name="Google Shape;42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28" name="Google Shape;428;p3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29" name="Google Shape;429;p3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3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3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32" name="Google Shape;432;p3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3" name="Google Shape;433;p36"/>
          <p:cNvSpPr txBox="1"/>
          <p:nvPr>
            <p:ph idx="1" type="subTitle"/>
          </p:nvPr>
        </p:nvSpPr>
        <p:spPr>
          <a:xfrm>
            <a:off x="720011" y="1481561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36"/>
          <p:cNvSpPr txBox="1"/>
          <p:nvPr>
            <p:ph idx="2" type="subTitle"/>
          </p:nvPr>
        </p:nvSpPr>
        <p:spPr>
          <a:xfrm>
            <a:off x="720011" y="1033955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35" name="Google Shape;435;p36"/>
          <p:cNvSpPr txBox="1"/>
          <p:nvPr>
            <p:ph idx="3" type="subTitle"/>
          </p:nvPr>
        </p:nvSpPr>
        <p:spPr>
          <a:xfrm>
            <a:off x="720002" y="2655132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36"/>
          <p:cNvSpPr txBox="1"/>
          <p:nvPr>
            <p:ph idx="4" type="subTitle"/>
          </p:nvPr>
        </p:nvSpPr>
        <p:spPr>
          <a:xfrm>
            <a:off x="719996" y="2210668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37" name="Google Shape;437;p36"/>
          <p:cNvSpPr txBox="1"/>
          <p:nvPr>
            <p:ph idx="5" type="subTitle"/>
          </p:nvPr>
        </p:nvSpPr>
        <p:spPr>
          <a:xfrm>
            <a:off x="720002" y="3823373"/>
            <a:ext cx="2311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36"/>
          <p:cNvSpPr txBox="1"/>
          <p:nvPr>
            <p:ph idx="6" type="subTitle"/>
          </p:nvPr>
        </p:nvSpPr>
        <p:spPr>
          <a:xfrm>
            <a:off x="719996" y="3378645"/>
            <a:ext cx="231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39" name="Google Shape;43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3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42" name="Google Shape;442;p3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43" name="Google Shape;443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46" name="Google Shape;446;p37"/>
          <p:cNvSpPr txBox="1"/>
          <p:nvPr>
            <p:ph type="title"/>
          </p:nvPr>
        </p:nvSpPr>
        <p:spPr>
          <a:xfrm>
            <a:off x="577950" y="1320750"/>
            <a:ext cx="7988100" cy="9618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7" name="Google Shape;44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3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8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50" name="Google Shape;450;p3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51" name="Google Shape;451;p3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3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3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54" name="Google Shape;454;p38"/>
          <p:cNvSpPr txBox="1"/>
          <p:nvPr>
            <p:ph type="title"/>
          </p:nvPr>
        </p:nvSpPr>
        <p:spPr>
          <a:xfrm>
            <a:off x="720000" y="1654350"/>
            <a:ext cx="3927300" cy="177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5" name="Google Shape;45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TITLE_ONLY_1_1_1"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58" name="Google Shape;458;p3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59" name="Google Shape;459;p3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3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3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62" name="Google Shape;462;p39"/>
          <p:cNvSpPr txBox="1"/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39"/>
          <p:cNvSpPr txBox="1"/>
          <p:nvPr>
            <p:ph idx="2" type="title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30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cxnSp>
        <p:nvCxnSpPr>
          <p:cNvPr id="464" name="Google Shape;464;p39"/>
          <p:cNvCxnSpPr>
            <a:stCxn id="462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9"/>
          <p:cNvCxnSpPr>
            <a:stCxn id="462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2"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69" name="Google Shape;469;p4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70" name="Google Shape;470;p4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4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4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73" name="Google Shape;473;p4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4" name="Google Shape;474;p40"/>
          <p:cNvSpPr txBox="1"/>
          <p:nvPr>
            <p:ph hasCustomPrompt="1" idx="2" type="title"/>
          </p:nvPr>
        </p:nvSpPr>
        <p:spPr>
          <a:xfrm>
            <a:off x="755600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5" name="Google Shape;475;p40"/>
          <p:cNvSpPr txBox="1"/>
          <p:nvPr>
            <p:ph idx="1" type="subTitle"/>
          </p:nvPr>
        </p:nvSpPr>
        <p:spPr>
          <a:xfrm>
            <a:off x="755600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40"/>
          <p:cNvSpPr txBox="1"/>
          <p:nvPr>
            <p:ph idx="3" type="subTitle"/>
          </p:nvPr>
        </p:nvSpPr>
        <p:spPr>
          <a:xfrm>
            <a:off x="755600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77" name="Google Shape;477;p40"/>
          <p:cNvSpPr txBox="1"/>
          <p:nvPr>
            <p:ph hasCustomPrompt="1" idx="4" type="title"/>
          </p:nvPr>
        </p:nvSpPr>
        <p:spPr>
          <a:xfrm>
            <a:off x="3409350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8" name="Google Shape;478;p40"/>
          <p:cNvSpPr txBox="1"/>
          <p:nvPr>
            <p:ph idx="5" type="subTitle"/>
          </p:nvPr>
        </p:nvSpPr>
        <p:spPr>
          <a:xfrm>
            <a:off x="3409350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40"/>
          <p:cNvSpPr txBox="1"/>
          <p:nvPr>
            <p:ph idx="6" type="subTitle"/>
          </p:nvPr>
        </p:nvSpPr>
        <p:spPr>
          <a:xfrm>
            <a:off x="3409350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80" name="Google Shape;480;p40"/>
          <p:cNvSpPr txBox="1"/>
          <p:nvPr>
            <p:ph hasCustomPrompt="1" idx="7" type="title"/>
          </p:nvPr>
        </p:nvSpPr>
        <p:spPr>
          <a:xfrm>
            <a:off x="6063125" y="1934080"/>
            <a:ext cx="2334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1" name="Google Shape;481;p40"/>
          <p:cNvSpPr txBox="1"/>
          <p:nvPr>
            <p:ph idx="8" type="subTitle"/>
          </p:nvPr>
        </p:nvSpPr>
        <p:spPr>
          <a:xfrm>
            <a:off x="6063125" y="3757082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40"/>
          <p:cNvSpPr txBox="1"/>
          <p:nvPr>
            <p:ph idx="9" type="subTitle"/>
          </p:nvPr>
        </p:nvSpPr>
        <p:spPr>
          <a:xfrm>
            <a:off x="6063125" y="3317499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83" name="Google Shape;48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2" name="Google Shape;42;p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3" name="Google Shape;43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6" name="Google Shape;46;p5"/>
          <p:cNvSpPr txBox="1"/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3698300" y="3763675"/>
            <a:ext cx="224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3698300" y="3330870"/>
            <a:ext cx="2243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>
            <a:off x="6180570" y="3763675"/>
            <a:ext cx="224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6180564" y="3330870"/>
            <a:ext cx="2243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5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86" name="Google Shape;486;p4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487" name="Google Shape;487;p4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4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4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90" name="Google Shape;490;p4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1" name="Google Shape;491;p41"/>
          <p:cNvSpPr txBox="1"/>
          <p:nvPr>
            <p:ph hasCustomPrompt="1" idx="2" type="title"/>
          </p:nvPr>
        </p:nvSpPr>
        <p:spPr>
          <a:xfrm>
            <a:off x="903650" y="1131391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2" name="Google Shape;492;p41"/>
          <p:cNvSpPr txBox="1"/>
          <p:nvPr>
            <p:ph idx="1" type="subTitle"/>
          </p:nvPr>
        </p:nvSpPr>
        <p:spPr>
          <a:xfrm>
            <a:off x="903650" y="208841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41"/>
          <p:cNvSpPr txBox="1"/>
          <p:nvPr>
            <p:ph idx="3" type="subTitle"/>
          </p:nvPr>
        </p:nvSpPr>
        <p:spPr>
          <a:xfrm>
            <a:off x="903650" y="1640113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4" name="Google Shape;494;p41"/>
          <p:cNvSpPr txBox="1"/>
          <p:nvPr>
            <p:ph hasCustomPrompt="1" idx="4" type="title"/>
          </p:nvPr>
        </p:nvSpPr>
        <p:spPr>
          <a:xfrm>
            <a:off x="3557400" y="1131391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41"/>
          <p:cNvSpPr txBox="1"/>
          <p:nvPr>
            <p:ph idx="5" type="subTitle"/>
          </p:nvPr>
        </p:nvSpPr>
        <p:spPr>
          <a:xfrm>
            <a:off x="3557400" y="208841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41"/>
          <p:cNvSpPr txBox="1"/>
          <p:nvPr>
            <p:ph idx="6" type="subTitle"/>
          </p:nvPr>
        </p:nvSpPr>
        <p:spPr>
          <a:xfrm>
            <a:off x="3557400" y="1640113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97" name="Google Shape;497;p41"/>
          <p:cNvSpPr txBox="1"/>
          <p:nvPr>
            <p:ph hasCustomPrompt="1" idx="7" type="title"/>
          </p:nvPr>
        </p:nvSpPr>
        <p:spPr>
          <a:xfrm>
            <a:off x="903650" y="3043447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41"/>
          <p:cNvSpPr txBox="1"/>
          <p:nvPr>
            <p:ph idx="8" type="subTitle"/>
          </p:nvPr>
        </p:nvSpPr>
        <p:spPr>
          <a:xfrm>
            <a:off x="903650" y="401218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41"/>
          <p:cNvSpPr txBox="1"/>
          <p:nvPr>
            <p:ph idx="9" type="subTitle"/>
          </p:nvPr>
        </p:nvSpPr>
        <p:spPr>
          <a:xfrm>
            <a:off x="903650" y="3556836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00" name="Google Shape;500;p41"/>
          <p:cNvSpPr txBox="1"/>
          <p:nvPr>
            <p:ph hasCustomPrompt="1" idx="13" type="title"/>
          </p:nvPr>
        </p:nvSpPr>
        <p:spPr>
          <a:xfrm>
            <a:off x="3557400" y="3043447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41"/>
          <p:cNvSpPr txBox="1"/>
          <p:nvPr>
            <p:ph idx="14" type="subTitle"/>
          </p:nvPr>
        </p:nvSpPr>
        <p:spPr>
          <a:xfrm>
            <a:off x="3557400" y="4012188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41"/>
          <p:cNvSpPr txBox="1"/>
          <p:nvPr>
            <p:ph idx="15" type="subTitle"/>
          </p:nvPr>
        </p:nvSpPr>
        <p:spPr>
          <a:xfrm>
            <a:off x="3557400" y="3556836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03" name="Google Shape;50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6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4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06" name="Google Shape;506;p4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07" name="Google Shape;507;p4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4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4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10" name="Google Shape;510;p42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1" name="Google Shape;511;p42"/>
          <p:cNvSpPr txBox="1"/>
          <p:nvPr>
            <p:ph hasCustomPrompt="1" idx="2" type="title"/>
          </p:nvPr>
        </p:nvSpPr>
        <p:spPr>
          <a:xfrm>
            <a:off x="820525" y="1601152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2" name="Google Shape;512;p42"/>
          <p:cNvSpPr txBox="1"/>
          <p:nvPr>
            <p:ph idx="1" type="subTitle"/>
          </p:nvPr>
        </p:nvSpPr>
        <p:spPr>
          <a:xfrm>
            <a:off x="820525" y="2620158"/>
            <a:ext cx="2334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42"/>
          <p:cNvSpPr txBox="1"/>
          <p:nvPr>
            <p:ph idx="3" type="subTitle"/>
          </p:nvPr>
        </p:nvSpPr>
        <p:spPr>
          <a:xfrm>
            <a:off x="820525" y="2163465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14" name="Google Shape;514;p42"/>
          <p:cNvSpPr txBox="1"/>
          <p:nvPr>
            <p:ph hasCustomPrompt="1" idx="4" type="title"/>
          </p:nvPr>
        </p:nvSpPr>
        <p:spPr>
          <a:xfrm>
            <a:off x="5988875" y="1601152"/>
            <a:ext cx="2334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5" name="Google Shape;515;p42"/>
          <p:cNvSpPr txBox="1"/>
          <p:nvPr>
            <p:ph idx="5" type="subTitle"/>
          </p:nvPr>
        </p:nvSpPr>
        <p:spPr>
          <a:xfrm>
            <a:off x="5988875" y="2620158"/>
            <a:ext cx="2334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42"/>
          <p:cNvSpPr txBox="1"/>
          <p:nvPr>
            <p:ph idx="6" type="subTitle"/>
          </p:nvPr>
        </p:nvSpPr>
        <p:spPr>
          <a:xfrm>
            <a:off x="5988875" y="2163465"/>
            <a:ext cx="233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17" name="Google Shape;51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9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43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20" name="Google Shape;520;p4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21" name="Google Shape;521;p4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4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4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24" name="Google Shape;524;p4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5" name="Google Shape;525;p43"/>
          <p:cNvSpPr txBox="1"/>
          <p:nvPr>
            <p:ph idx="1" type="subTitle"/>
          </p:nvPr>
        </p:nvSpPr>
        <p:spPr>
          <a:xfrm>
            <a:off x="2027175" y="355445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43"/>
          <p:cNvSpPr txBox="1"/>
          <p:nvPr>
            <p:ph idx="2" type="subTitle"/>
          </p:nvPr>
        </p:nvSpPr>
        <p:spPr>
          <a:xfrm>
            <a:off x="1999625" y="3142375"/>
            <a:ext cx="22713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27" name="Google Shape;527;p43"/>
          <p:cNvSpPr txBox="1"/>
          <p:nvPr>
            <p:ph idx="3" type="subTitle"/>
          </p:nvPr>
        </p:nvSpPr>
        <p:spPr>
          <a:xfrm>
            <a:off x="6020029" y="3554452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43"/>
          <p:cNvSpPr txBox="1"/>
          <p:nvPr>
            <p:ph idx="4" type="subTitle"/>
          </p:nvPr>
        </p:nvSpPr>
        <p:spPr>
          <a:xfrm>
            <a:off x="6020029" y="31423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29" name="Google Shape;529;p43"/>
          <p:cNvSpPr txBox="1"/>
          <p:nvPr>
            <p:ph idx="5" type="subTitle"/>
          </p:nvPr>
        </p:nvSpPr>
        <p:spPr>
          <a:xfrm>
            <a:off x="2013404" y="18248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43"/>
          <p:cNvSpPr txBox="1"/>
          <p:nvPr>
            <p:ph idx="6" type="subTitle"/>
          </p:nvPr>
        </p:nvSpPr>
        <p:spPr>
          <a:xfrm>
            <a:off x="2013404" y="14221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31" name="Google Shape;531;p43"/>
          <p:cNvSpPr txBox="1"/>
          <p:nvPr>
            <p:ph idx="7" type="subTitle"/>
          </p:nvPr>
        </p:nvSpPr>
        <p:spPr>
          <a:xfrm>
            <a:off x="6020029" y="18248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43"/>
          <p:cNvSpPr txBox="1"/>
          <p:nvPr>
            <p:ph idx="8" type="subTitle"/>
          </p:nvPr>
        </p:nvSpPr>
        <p:spPr>
          <a:xfrm>
            <a:off x="6020029" y="14221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533" name="Google Shape;53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4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36" name="Google Shape;536;p4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37" name="Google Shape;537;p4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4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4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40" name="Google Shape;540;p44"/>
          <p:cNvSpPr txBox="1"/>
          <p:nvPr>
            <p:ph type="title"/>
          </p:nvPr>
        </p:nvSpPr>
        <p:spPr>
          <a:xfrm>
            <a:off x="4647850" y="1751875"/>
            <a:ext cx="34851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1" name="Google Shape;541;p44"/>
          <p:cNvSpPr txBox="1"/>
          <p:nvPr>
            <p:ph idx="1" type="subTitle"/>
          </p:nvPr>
        </p:nvSpPr>
        <p:spPr>
          <a:xfrm>
            <a:off x="4647850" y="2380625"/>
            <a:ext cx="34851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4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45" name="Google Shape;545;p4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46" name="Google Shape;546;p4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4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49" name="Google Shape;549;p45"/>
          <p:cNvSpPr txBox="1"/>
          <p:nvPr>
            <p:ph type="title"/>
          </p:nvPr>
        </p:nvSpPr>
        <p:spPr>
          <a:xfrm>
            <a:off x="1086800" y="1751875"/>
            <a:ext cx="35526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45"/>
          <p:cNvSpPr txBox="1"/>
          <p:nvPr>
            <p:ph idx="1" type="subTitle"/>
          </p:nvPr>
        </p:nvSpPr>
        <p:spPr>
          <a:xfrm>
            <a:off x="1107292" y="2380625"/>
            <a:ext cx="35016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6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54" name="Google Shape;554;p4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55" name="Google Shape;555;p4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4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4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58" name="Google Shape;558;p46"/>
          <p:cNvSpPr txBox="1"/>
          <p:nvPr>
            <p:ph hasCustomPrompt="1" type="title"/>
          </p:nvPr>
        </p:nvSpPr>
        <p:spPr>
          <a:xfrm>
            <a:off x="957350" y="1666325"/>
            <a:ext cx="7229400" cy="13323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9" name="Google Shape;559;p46"/>
          <p:cNvSpPr txBox="1"/>
          <p:nvPr>
            <p:ph idx="1" type="subTitle"/>
          </p:nvPr>
        </p:nvSpPr>
        <p:spPr>
          <a:xfrm>
            <a:off x="746650" y="3244075"/>
            <a:ext cx="76773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2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47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3" name="Google Shape;563;p4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64" name="Google Shape;564;p4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67" name="Google Shape;567;p47"/>
          <p:cNvSpPr txBox="1"/>
          <p:nvPr>
            <p:ph hasCustomPrompt="1" type="title"/>
          </p:nvPr>
        </p:nvSpPr>
        <p:spPr>
          <a:xfrm>
            <a:off x="720000" y="1513925"/>
            <a:ext cx="45045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8" name="Google Shape;568;p47"/>
          <p:cNvSpPr txBox="1"/>
          <p:nvPr>
            <p:ph idx="1" type="subTitle"/>
          </p:nvPr>
        </p:nvSpPr>
        <p:spPr>
          <a:xfrm>
            <a:off x="720000" y="3091675"/>
            <a:ext cx="45045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9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4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2" name="Google Shape;572;p4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73" name="Google Shape;573;p4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4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76" name="Google Shape;576;p48"/>
          <p:cNvSpPr txBox="1"/>
          <p:nvPr>
            <p:ph type="title"/>
          </p:nvPr>
        </p:nvSpPr>
        <p:spPr>
          <a:xfrm>
            <a:off x="805438" y="1098637"/>
            <a:ext cx="3495600" cy="1839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7" name="Google Shape;577;p48"/>
          <p:cNvSpPr txBox="1"/>
          <p:nvPr>
            <p:ph idx="1" type="subTitle"/>
          </p:nvPr>
        </p:nvSpPr>
        <p:spPr>
          <a:xfrm>
            <a:off x="805438" y="3033863"/>
            <a:ext cx="34956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0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49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1" name="Google Shape;581;p4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82" name="Google Shape;582;p4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4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4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85" name="Google Shape;585;p49"/>
          <p:cNvSpPr txBox="1"/>
          <p:nvPr>
            <p:ph type="title"/>
          </p:nvPr>
        </p:nvSpPr>
        <p:spPr>
          <a:xfrm>
            <a:off x="1419150" y="2926650"/>
            <a:ext cx="6305700" cy="1011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6" name="Google Shape;586;p49"/>
          <p:cNvSpPr txBox="1"/>
          <p:nvPr>
            <p:ph idx="1" type="subTitle"/>
          </p:nvPr>
        </p:nvSpPr>
        <p:spPr>
          <a:xfrm>
            <a:off x="1419150" y="4034000"/>
            <a:ext cx="63057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3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0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91" name="Google Shape;591;p5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5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5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94" name="Google Shape;594;p5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5" name="Google Shape;595;p50"/>
          <p:cNvSpPr txBox="1"/>
          <p:nvPr>
            <p:ph idx="1" type="body"/>
          </p:nvPr>
        </p:nvSpPr>
        <p:spPr>
          <a:xfrm>
            <a:off x="720000" y="883872"/>
            <a:ext cx="77040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96" name="Google Shape;59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4" name="Google Shape;54;p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5" name="Google Shape;55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8" name="Google Shape;58;p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3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51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9" name="Google Shape;599;p5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00" name="Google Shape;600;p5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5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5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03" name="Google Shape;603;p5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4" name="Google Shape;604;p51"/>
          <p:cNvSpPr txBox="1"/>
          <p:nvPr>
            <p:ph idx="1" type="subTitle"/>
          </p:nvPr>
        </p:nvSpPr>
        <p:spPr>
          <a:xfrm>
            <a:off x="747950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51"/>
          <p:cNvSpPr txBox="1"/>
          <p:nvPr>
            <p:ph idx="2" type="subTitle"/>
          </p:nvPr>
        </p:nvSpPr>
        <p:spPr>
          <a:xfrm>
            <a:off x="747950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606" name="Google Shape;606;p51"/>
          <p:cNvSpPr txBox="1"/>
          <p:nvPr>
            <p:ph idx="3" type="subTitle"/>
          </p:nvPr>
        </p:nvSpPr>
        <p:spPr>
          <a:xfrm>
            <a:off x="3459175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51"/>
          <p:cNvSpPr txBox="1"/>
          <p:nvPr>
            <p:ph idx="4" type="subTitle"/>
          </p:nvPr>
        </p:nvSpPr>
        <p:spPr>
          <a:xfrm>
            <a:off x="3459175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608" name="Google Shape;608;p51"/>
          <p:cNvSpPr txBox="1"/>
          <p:nvPr>
            <p:ph idx="5" type="subTitle"/>
          </p:nvPr>
        </p:nvSpPr>
        <p:spPr>
          <a:xfrm>
            <a:off x="6170400" y="3794374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51"/>
          <p:cNvSpPr txBox="1"/>
          <p:nvPr>
            <p:ph idx="6" type="subTitle"/>
          </p:nvPr>
        </p:nvSpPr>
        <p:spPr>
          <a:xfrm>
            <a:off x="6170400" y="3355554"/>
            <a:ext cx="2243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610" name="Google Shape;6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l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52"/>
          <p:cNvGrpSpPr/>
          <p:nvPr/>
        </p:nvGrpSpPr>
        <p:grpSpPr>
          <a:xfrm>
            <a:off x="162093" y="158842"/>
            <a:ext cx="4763128" cy="4713350"/>
            <a:chOff x="169011" y="162825"/>
            <a:chExt cx="8809189" cy="4713350"/>
          </a:xfrm>
        </p:grpSpPr>
        <p:sp>
          <p:nvSpPr>
            <p:cNvPr id="613" name="Google Shape;613;p5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14" name="Google Shape;614;p5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5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16" name="Google Shape;616;p52"/>
          <p:cNvCxnSpPr/>
          <p:nvPr/>
        </p:nvCxnSpPr>
        <p:spPr>
          <a:xfrm>
            <a:off x="150759" y="4984375"/>
            <a:ext cx="4763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52"/>
          <p:cNvSpPr txBox="1"/>
          <p:nvPr>
            <p:ph type="ctrTitle"/>
          </p:nvPr>
        </p:nvSpPr>
        <p:spPr>
          <a:xfrm>
            <a:off x="793400" y="777725"/>
            <a:ext cx="35256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8" name="Google Shape;618;p52"/>
          <p:cNvSpPr txBox="1"/>
          <p:nvPr>
            <p:ph idx="1" type="subTitle"/>
          </p:nvPr>
        </p:nvSpPr>
        <p:spPr>
          <a:xfrm>
            <a:off x="769100" y="2478425"/>
            <a:ext cx="35742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9" name="Google Shape;619;p52"/>
          <p:cNvSpPr txBox="1"/>
          <p:nvPr>
            <p:ph idx="2" type="subTitle"/>
          </p:nvPr>
        </p:nvSpPr>
        <p:spPr>
          <a:xfrm>
            <a:off x="769100" y="1703800"/>
            <a:ext cx="35742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620" name="Google Shape;620;p52"/>
          <p:cNvSpPr txBox="1"/>
          <p:nvPr/>
        </p:nvSpPr>
        <p:spPr>
          <a:xfrm>
            <a:off x="610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b="1"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21" name="Google Shape;62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1_1_1_1">
    <p:bg>
      <p:bgPr>
        <a:solidFill>
          <a:schemeClr val="lt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624" name="Google Shape;624;p5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25" name="Google Shape;625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28" name="Google Shape;62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54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631" name="Google Shape;631;p5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32" name="Google Shape;632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35" name="Google Shape;635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55"/>
          <p:cNvGrpSpPr/>
          <p:nvPr/>
        </p:nvGrpSpPr>
        <p:grpSpPr>
          <a:xfrm flipH="1" rot="10800000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639" name="Google Shape;639;p5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40" name="Google Shape;640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43" name="Google Shape;64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APTION_ONLY_1">
    <p:bg>
      <p:bgPr>
        <a:solidFill>
          <a:schemeClr val="dk2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646" name="Google Shape;646;p5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47" name="Google Shape;64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50" name="Google Shape;65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738925" y="1809800"/>
            <a:ext cx="32745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66" name="Google Shape;66;p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7" name="Google Shape;67;p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1388100" y="1477499"/>
            <a:ext cx="6367800" cy="17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8"/>
          <p:cNvSpPr txBox="1"/>
          <p:nvPr>
            <p:ph idx="2" type="title"/>
          </p:nvPr>
        </p:nvSpPr>
        <p:spPr>
          <a:xfrm>
            <a:off x="719250" y="4097275"/>
            <a:ext cx="33903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8"/>
          <p:cNvSpPr txBox="1"/>
          <p:nvPr>
            <p:ph idx="3" type="title"/>
          </p:nvPr>
        </p:nvSpPr>
        <p:spPr>
          <a:xfrm>
            <a:off x="5033700" y="4097275"/>
            <a:ext cx="33903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73" name="Google Shape;73;p8"/>
          <p:cNvGrpSpPr/>
          <p:nvPr/>
        </p:nvGrpSpPr>
        <p:grpSpPr>
          <a:xfrm>
            <a:off x="4320740" y="4008783"/>
            <a:ext cx="502941" cy="502932"/>
            <a:chOff x="5437325" y="2013125"/>
            <a:chExt cx="405075" cy="405100"/>
          </a:xfrm>
        </p:grpSpPr>
        <p:sp>
          <p:nvSpPr>
            <p:cNvPr id="74" name="Google Shape;74;p8"/>
            <p:cNvSpPr/>
            <p:nvPr/>
          </p:nvSpPr>
          <p:spPr>
            <a:xfrm>
              <a:off x="5728275" y="2038975"/>
              <a:ext cx="77550" cy="77550"/>
            </a:xfrm>
            <a:custGeom>
              <a:rect b="b" l="l" r="r" t="t"/>
              <a:pathLst>
                <a:path extrusionOk="0" h="3102" w="3102">
                  <a:moveTo>
                    <a:pt x="1544" y="524"/>
                  </a:moveTo>
                  <a:cubicBezTo>
                    <a:pt x="2121" y="524"/>
                    <a:pt x="2578" y="980"/>
                    <a:pt x="2578" y="1558"/>
                  </a:cubicBezTo>
                  <a:cubicBezTo>
                    <a:pt x="2578" y="2122"/>
                    <a:pt x="2121" y="2591"/>
                    <a:pt x="1544" y="2591"/>
                  </a:cubicBezTo>
                  <a:cubicBezTo>
                    <a:pt x="1061" y="2591"/>
                    <a:pt x="659" y="2256"/>
                    <a:pt x="537" y="1812"/>
                  </a:cubicBezTo>
                  <a:lnTo>
                    <a:pt x="1799" y="1812"/>
                  </a:lnTo>
                  <a:cubicBezTo>
                    <a:pt x="1947" y="1812"/>
                    <a:pt x="2067" y="1692"/>
                    <a:pt x="2067" y="1558"/>
                  </a:cubicBezTo>
                  <a:cubicBezTo>
                    <a:pt x="2067" y="1410"/>
                    <a:pt x="1947" y="1302"/>
                    <a:pt x="1799" y="1302"/>
                  </a:cubicBezTo>
                  <a:lnTo>
                    <a:pt x="537" y="1302"/>
                  </a:lnTo>
                  <a:cubicBezTo>
                    <a:pt x="659" y="846"/>
                    <a:pt x="1061" y="524"/>
                    <a:pt x="1544" y="524"/>
                  </a:cubicBezTo>
                  <a:close/>
                  <a:moveTo>
                    <a:pt x="1544" y="1"/>
                  </a:moveTo>
                  <a:cubicBezTo>
                    <a:pt x="685" y="1"/>
                    <a:pt x="0" y="699"/>
                    <a:pt x="0" y="1558"/>
                  </a:cubicBezTo>
                  <a:cubicBezTo>
                    <a:pt x="0" y="2417"/>
                    <a:pt x="685" y="3101"/>
                    <a:pt x="1544" y="3101"/>
                  </a:cubicBezTo>
                  <a:cubicBezTo>
                    <a:pt x="2404" y="3101"/>
                    <a:pt x="3102" y="2417"/>
                    <a:pt x="3102" y="1558"/>
                  </a:cubicBezTo>
                  <a:cubicBezTo>
                    <a:pt x="3102" y="699"/>
                    <a:pt x="2404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518525" y="2215825"/>
              <a:ext cx="145000" cy="86300"/>
            </a:xfrm>
            <a:custGeom>
              <a:rect b="b" l="l" r="r" t="t"/>
              <a:pathLst>
                <a:path extrusionOk="0" h="3452" w="5800">
                  <a:moveTo>
                    <a:pt x="1141" y="511"/>
                  </a:moveTo>
                  <a:lnTo>
                    <a:pt x="1141" y="1115"/>
                  </a:lnTo>
                  <a:cubicBezTo>
                    <a:pt x="1141" y="1262"/>
                    <a:pt x="1155" y="1411"/>
                    <a:pt x="1182" y="1545"/>
                  </a:cubicBezTo>
                  <a:cubicBezTo>
                    <a:pt x="806" y="1491"/>
                    <a:pt x="524" y="1169"/>
                    <a:pt x="524" y="779"/>
                  </a:cubicBezTo>
                  <a:cubicBezTo>
                    <a:pt x="524" y="686"/>
                    <a:pt x="538" y="591"/>
                    <a:pt x="565" y="511"/>
                  </a:cubicBezTo>
                  <a:close/>
                  <a:moveTo>
                    <a:pt x="5276" y="511"/>
                  </a:moveTo>
                  <a:lnTo>
                    <a:pt x="5276" y="1115"/>
                  </a:lnTo>
                  <a:cubicBezTo>
                    <a:pt x="5276" y="2122"/>
                    <a:pt x="4470" y="2927"/>
                    <a:pt x="3464" y="2927"/>
                  </a:cubicBezTo>
                  <a:cubicBezTo>
                    <a:pt x="2471" y="2927"/>
                    <a:pt x="1665" y="2122"/>
                    <a:pt x="1665" y="1115"/>
                  </a:cubicBezTo>
                  <a:lnTo>
                    <a:pt x="1665" y="511"/>
                  </a:lnTo>
                  <a:close/>
                  <a:moveTo>
                    <a:pt x="404" y="1"/>
                  </a:moveTo>
                  <a:cubicBezTo>
                    <a:pt x="309" y="1"/>
                    <a:pt x="216" y="41"/>
                    <a:pt x="175" y="122"/>
                  </a:cubicBezTo>
                  <a:cubicBezTo>
                    <a:pt x="55" y="323"/>
                    <a:pt x="1" y="551"/>
                    <a:pt x="1" y="779"/>
                  </a:cubicBezTo>
                  <a:cubicBezTo>
                    <a:pt x="1" y="1491"/>
                    <a:pt x="578" y="2068"/>
                    <a:pt x="1290" y="2068"/>
                  </a:cubicBezTo>
                  <a:lnTo>
                    <a:pt x="1343" y="2068"/>
                  </a:lnTo>
                  <a:cubicBezTo>
                    <a:pt x="1705" y="2873"/>
                    <a:pt x="2525" y="3451"/>
                    <a:pt x="3464" y="3451"/>
                  </a:cubicBezTo>
                  <a:cubicBezTo>
                    <a:pt x="4753" y="3451"/>
                    <a:pt x="5800" y="2404"/>
                    <a:pt x="5800" y="1115"/>
                  </a:cubicBezTo>
                  <a:lnTo>
                    <a:pt x="5800" y="256"/>
                  </a:lnTo>
                  <a:cubicBezTo>
                    <a:pt x="5800" y="108"/>
                    <a:pt x="5679" y="1"/>
                    <a:pt x="5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5519200" y="2405450"/>
              <a:ext cx="47325" cy="12775"/>
            </a:xfrm>
            <a:custGeom>
              <a:rect b="b" l="l" r="r" t="t"/>
              <a:pathLst>
                <a:path extrusionOk="0" h="511" w="1893">
                  <a:moveTo>
                    <a:pt x="255" y="1"/>
                  </a:moveTo>
                  <a:cubicBezTo>
                    <a:pt x="108" y="1"/>
                    <a:pt x="1" y="108"/>
                    <a:pt x="1" y="255"/>
                  </a:cubicBezTo>
                  <a:cubicBezTo>
                    <a:pt x="1" y="403"/>
                    <a:pt x="108" y="511"/>
                    <a:pt x="255" y="511"/>
                  </a:cubicBezTo>
                  <a:lnTo>
                    <a:pt x="1638" y="511"/>
                  </a:lnTo>
                  <a:cubicBezTo>
                    <a:pt x="1773" y="511"/>
                    <a:pt x="1893" y="403"/>
                    <a:pt x="1893" y="255"/>
                  </a:cubicBezTo>
                  <a:cubicBezTo>
                    <a:pt x="1893" y="108"/>
                    <a:pt x="1773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781975" y="2405450"/>
              <a:ext cx="47350" cy="12775"/>
            </a:xfrm>
            <a:custGeom>
              <a:rect b="b" l="l" r="r" t="t"/>
              <a:pathLst>
                <a:path extrusionOk="0" h="511" w="1894">
                  <a:moveTo>
                    <a:pt x="256" y="1"/>
                  </a:moveTo>
                  <a:cubicBezTo>
                    <a:pt x="121" y="1"/>
                    <a:pt x="0" y="108"/>
                    <a:pt x="0" y="255"/>
                  </a:cubicBezTo>
                  <a:cubicBezTo>
                    <a:pt x="0" y="403"/>
                    <a:pt x="121" y="511"/>
                    <a:pt x="256" y="511"/>
                  </a:cubicBezTo>
                  <a:lnTo>
                    <a:pt x="1638" y="511"/>
                  </a:lnTo>
                  <a:cubicBezTo>
                    <a:pt x="1786" y="511"/>
                    <a:pt x="1893" y="403"/>
                    <a:pt x="1893" y="255"/>
                  </a:cubicBezTo>
                  <a:cubicBezTo>
                    <a:pt x="1893" y="108"/>
                    <a:pt x="1786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437325" y="2013125"/>
              <a:ext cx="405075" cy="379250"/>
            </a:xfrm>
            <a:custGeom>
              <a:rect b="b" l="l" r="r" t="t"/>
              <a:pathLst>
                <a:path extrusionOk="0" h="15170" w="16203">
                  <a:moveTo>
                    <a:pt x="8094" y="4135"/>
                  </a:moveTo>
                  <a:lnTo>
                    <a:pt x="8094" y="5438"/>
                  </a:lnTo>
                  <a:cubicBezTo>
                    <a:pt x="8094" y="5572"/>
                    <a:pt x="7987" y="5692"/>
                    <a:pt x="7840" y="5692"/>
                  </a:cubicBezTo>
                  <a:lnTo>
                    <a:pt x="5597" y="5692"/>
                  </a:lnTo>
                  <a:cubicBezTo>
                    <a:pt x="5450" y="5692"/>
                    <a:pt x="5343" y="5572"/>
                    <a:pt x="5343" y="5438"/>
                  </a:cubicBezTo>
                  <a:lnTo>
                    <a:pt x="5343" y="4135"/>
                  </a:lnTo>
                  <a:close/>
                  <a:moveTo>
                    <a:pt x="510" y="4941"/>
                  </a:moveTo>
                  <a:lnTo>
                    <a:pt x="3786" y="5155"/>
                  </a:lnTo>
                  <a:lnTo>
                    <a:pt x="3786" y="5706"/>
                  </a:lnTo>
                  <a:lnTo>
                    <a:pt x="510" y="5934"/>
                  </a:lnTo>
                  <a:lnTo>
                    <a:pt x="510" y="4941"/>
                  </a:lnTo>
                  <a:close/>
                  <a:moveTo>
                    <a:pt x="15679" y="525"/>
                  </a:moveTo>
                  <a:lnTo>
                    <a:pt x="15679" y="14659"/>
                  </a:lnTo>
                  <a:lnTo>
                    <a:pt x="3276" y="14659"/>
                  </a:lnTo>
                  <a:lnTo>
                    <a:pt x="3276" y="13358"/>
                  </a:lnTo>
                  <a:cubicBezTo>
                    <a:pt x="3276" y="12941"/>
                    <a:pt x="3625" y="12592"/>
                    <a:pt x="4040" y="12592"/>
                  </a:cubicBezTo>
                  <a:lnTo>
                    <a:pt x="10162" y="12592"/>
                  </a:lnTo>
                  <a:lnTo>
                    <a:pt x="10162" y="13881"/>
                  </a:lnTo>
                  <a:cubicBezTo>
                    <a:pt x="10162" y="14029"/>
                    <a:pt x="10283" y="14136"/>
                    <a:pt x="10430" y="14136"/>
                  </a:cubicBezTo>
                  <a:cubicBezTo>
                    <a:pt x="10564" y="14136"/>
                    <a:pt x="10686" y="14029"/>
                    <a:pt x="10686" y="13881"/>
                  </a:cubicBezTo>
                  <a:lnTo>
                    <a:pt x="10686" y="3881"/>
                  </a:lnTo>
                  <a:cubicBezTo>
                    <a:pt x="10686" y="3746"/>
                    <a:pt x="10564" y="3625"/>
                    <a:pt x="10430" y="3625"/>
                  </a:cubicBezTo>
                  <a:lnTo>
                    <a:pt x="4040" y="3625"/>
                  </a:lnTo>
                  <a:cubicBezTo>
                    <a:pt x="3625" y="3625"/>
                    <a:pt x="3276" y="3276"/>
                    <a:pt x="3276" y="2846"/>
                  </a:cubicBezTo>
                  <a:lnTo>
                    <a:pt x="3276" y="525"/>
                  </a:lnTo>
                  <a:close/>
                  <a:moveTo>
                    <a:pt x="3007" y="1"/>
                  </a:moveTo>
                  <a:cubicBezTo>
                    <a:pt x="2873" y="1"/>
                    <a:pt x="2752" y="122"/>
                    <a:pt x="2752" y="256"/>
                  </a:cubicBezTo>
                  <a:lnTo>
                    <a:pt x="2752" y="2846"/>
                  </a:lnTo>
                  <a:cubicBezTo>
                    <a:pt x="2752" y="3558"/>
                    <a:pt x="3329" y="4135"/>
                    <a:pt x="4040" y="4135"/>
                  </a:cubicBezTo>
                  <a:lnTo>
                    <a:pt x="4819" y="4135"/>
                  </a:lnTo>
                  <a:lnTo>
                    <a:pt x="4819" y="5169"/>
                  </a:lnTo>
                  <a:lnTo>
                    <a:pt x="4309" y="5169"/>
                  </a:lnTo>
                  <a:lnTo>
                    <a:pt x="4309" y="4914"/>
                  </a:lnTo>
                  <a:cubicBezTo>
                    <a:pt x="4309" y="4779"/>
                    <a:pt x="4201" y="4672"/>
                    <a:pt x="4067" y="4659"/>
                  </a:cubicBezTo>
                  <a:lnTo>
                    <a:pt x="269" y="4404"/>
                  </a:lnTo>
                  <a:cubicBezTo>
                    <a:pt x="258" y="4401"/>
                    <a:pt x="246" y="4400"/>
                    <a:pt x="235" y="4400"/>
                  </a:cubicBezTo>
                  <a:cubicBezTo>
                    <a:pt x="179" y="4400"/>
                    <a:pt x="126" y="4427"/>
                    <a:pt x="81" y="4471"/>
                  </a:cubicBezTo>
                  <a:cubicBezTo>
                    <a:pt x="27" y="4525"/>
                    <a:pt x="0" y="4592"/>
                    <a:pt x="0" y="4659"/>
                  </a:cubicBezTo>
                  <a:lnTo>
                    <a:pt x="0" y="6216"/>
                  </a:lnTo>
                  <a:cubicBezTo>
                    <a:pt x="0" y="6283"/>
                    <a:pt x="27" y="6351"/>
                    <a:pt x="81" y="6404"/>
                  </a:cubicBezTo>
                  <a:cubicBezTo>
                    <a:pt x="121" y="6444"/>
                    <a:pt x="188" y="6471"/>
                    <a:pt x="255" y="6471"/>
                  </a:cubicBezTo>
                  <a:lnTo>
                    <a:pt x="269" y="6471"/>
                  </a:lnTo>
                  <a:lnTo>
                    <a:pt x="4067" y="6202"/>
                  </a:lnTo>
                  <a:cubicBezTo>
                    <a:pt x="4201" y="6202"/>
                    <a:pt x="4309" y="6082"/>
                    <a:pt x="4309" y="5948"/>
                  </a:cubicBezTo>
                  <a:lnTo>
                    <a:pt x="4309" y="5692"/>
                  </a:lnTo>
                  <a:lnTo>
                    <a:pt x="4873" y="5692"/>
                  </a:lnTo>
                  <a:cubicBezTo>
                    <a:pt x="4967" y="5988"/>
                    <a:pt x="5262" y="6216"/>
                    <a:pt x="5597" y="6216"/>
                  </a:cubicBezTo>
                  <a:lnTo>
                    <a:pt x="6457" y="6216"/>
                  </a:lnTo>
                  <a:lnTo>
                    <a:pt x="6457" y="6646"/>
                  </a:lnTo>
                  <a:cubicBezTo>
                    <a:pt x="6457" y="6780"/>
                    <a:pt x="6578" y="6900"/>
                    <a:pt x="6712" y="6900"/>
                  </a:cubicBezTo>
                  <a:cubicBezTo>
                    <a:pt x="6859" y="6900"/>
                    <a:pt x="6981" y="6780"/>
                    <a:pt x="6981" y="6646"/>
                  </a:cubicBezTo>
                  <a:lnTo>
                    <a:pt x="6981" y="6216"/>
                  </a:lnTo>
                  <a:lnTo>
                    <a:pt x="7840" y="6216"/>
                  </a:lnTo>
                  <a:cubicBezTo>
                    <a:pt x="8269" y="6216"/>
                    <a:pt x="8618" y="5867"/>
                    <a:pt x="8618" y="5438"/>
                  </a:cubicBezTo>
                  <a:lnTo>
                    <a:pt x="8618" y="4135"/>
                  </a:lnTo>
                  <a:lnTo>
                    <a:pt x="10162" y="4135"/>
                  </a:lnTo>
                  <a:lnTo>
                    <a:pt x="10162" y="12069"/>
                  </a:lnTo>
                  <a:lnTo>
                    <a:pt x="4040" y="12069"/>
                  </a:lnTo>
                  <a:cubicBezTo>
                    <a:pt x="3329" y="12069"/>
                    <a:pt x="2752" y="12646"/>
                    <a:pt x="2752" y="13358"/>
                  </a:cubicBezTo>
                  <a:lnTo>
                    <a:pt x="2752" y="14915"/>
                  </a:lnTo>
                  <a:cubicBezTo>
                    <a:pt x="2752" y="15062"/>
                    <a:pt x="2873" y="15169"/>
                    <a:pt x="3007" y="15169"/>
                  </a:cubicBezTo>
                  <a:lnTo>
                    <a:pt x="15948" y="15169"/>
                  </a:lnTo>
                  <a:cubicBezTo>
                    <a:pt x="16082" y="15169"/>
                    <a:pt x="16202" y="15062"/>
                    <a:pt x="16202" y="14915"/>
                  </a:cubicBezTo>
                  <a:lnTo>
                    <a:pt x="16202" y="256"/>
                  </a:lnTo>
                  <a:cubicBezTo>
                    <a:pt x="16202" y="122"/>
                    <a:pt x="16082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34650" y="2314850"/>
              <a:ext cx="12775" cy="13100"/>
            </a:xfrm>
            <a:custGeom>
              <a:rect b="b" l="l" r="r" t="t"/>
              <a:pathLst>
                <a:path extrusionOk="0" h="524" w="511">
                  <a:moveTo>
                    <a:pt x="255" y="0"/>
                  </a:moveTo>
                  <a:cubicBezTo>
                    <a:pt x="108" y="0"/>
                    <a:pt x="1" y="120"/>
                    <a:pt x="1" y="255"/>
                  </a:cubicBezTo>
                  <a:cubicBezTo>
                    <a:pt x="1" y="403"/>
                    <a:pt x="108" y="523"/>
                    <a:pt x="255" y="523"/>
                  </a:cubicBezTo>
                  <a:cubicBezTo>
                    <a:pt x="404" y="523"/>
                    <a:pt x="511" y="403"/>
                    <a:pt x="511" y="255"/>
                  </a:cubicBezTo>
                  <a:cubicBezTo>
                    <a:pt x="511" y="120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5734650" y="2276225"/>
              <a:ext cx="12775" cy="12775"/>
            </a:xfrm>
            <a:custGeom>
              <a:rect b="b" l="l" r="r" t="t"/>
              <a:pathLst>
                <a:path extrusionOk="0" h="511" w="511">
                  <a:moveTo>
                    <a:pt x="255" y="1"/>
                  </a:moveTo>
                  <a:cubicBezTo>
                    <a:pt x="108" y="1"/>
                    <a:pt x="1" y="108"/>
                    <a:pt x="1" y="256"/>
                  </a:cubicBezTo>
                  <a:cubicBezTo>
                    <a:pt x="1" y="391"/>
                    <a:pt x="108" y="511"/>
                    <a:pt x="255" y="511"/>
                  </a:cubicBezTo>
                  <a:cubicBezTo>
                    <a:pt x="404" y="511"/>
                    <a:pt x="511" y="391"/>
                    <a:pt x="511" y="256"/>
                  </a:cubicBezTo>
                  <a:cubicBezTo>
                    <a:pt x="511" y="108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5734650" y="2237300"/>
              <a:ext cx="12775" cy="13125"/>
            </a:xfrm>
            <a:custGeom>
              <a:rect b="b" l="l" r="r" t="t"/>
              <a:pathLst>
                <a:path extrusionOk="0" h="525" w="511"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cubicBezTo>
                    <a:pt x="1" y="403"/>
                    <a:pt x="108" y="525"/>
                    <a:pt x="255" y="525"/>
                  </a:cubicBezTo>
                  <a:cubicBezTo>
                    <a:pt x="404" y="525"/>
                    <a:pt x="511" y="403"/>
                    <a:pt x="511" y="256"/>
                  </a:cubicBezTo>
                  <a:cubicBezTo>
                    <a:pt x="511" y="122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</p:grpSp>
      <p:cxnSp>
        <p:nvCxnSpPr>
          <p:cNvPr id="82" name="Google Shape;82;p8"/>
          <p:cNvCxnSpPr/>
          <p:nvPr/>
        </p:nvCxnSpPr>
        <p:spPr>
          <a:xfrm>
            <a:off x="719100" y="400887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/>
          <p:cNvCxnSpPr/>
          <p:nvPr/>
        </p:nvCxnSpPr>
        <p:spPr>
          <a:xfrm>
            <a:off x="5034584" y="400887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/>
          <p:cNvCxnSpPr/>
          <p:nvPr/>
        </p:nvCxnSpPr>
        <p:spPr>
          <a:xfrm>
            <a:off x="719100" y="451182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/>
          <p:cNvCxnSpPr/>
          <p:nvPr/>
        </p:nvCxnSpPr>
        <p:spPr>
          <a:xfrm>
            <a:off x="5034584" y="4511825"/>
            <a:ext cx="33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8"/>
          <p:cNvCxnSpPr/>
          <p:nvPr/>
        </p:nvCxnSpPr>
        <p:spPr>
          <a:xfrm>
            <a:off x="723700" y="3920475"/>
            <a:ext cx="770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7" name="Google Shape;87;p8"/>
          <p:cNvCxnSpPr/>
          <p:nvPr/>
        </p:nvCxnSpPr>
        <p:spPr>
          <a:xfrm>
            <a:off x="730675" y="4603500"/>
            <a:ext cx="7694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8" name="Google Shape;88;p8"/>
          <p:cNvCxnSpPr/>
          <p:nvPr/>
        </p:nvCxnSpPr>
        <p:spPr>
          <a:xfrm>
            <a:off x="723700" y="659150"/>
            <a:ext cx="770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9" name="Google Shape;8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92" name="Google Shape;92;p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93" name="Google Shape;93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96" name="Google Shape;96;p9"/>
          <p:cNvSpPr txBox="1"/>
          <p:nvPr>
            <p:ph type="title"/>
          </p:nvPr>
        </p:nvSpPr>
        <p:spPr>
          <a:xfrm>
            <a:off x="4572000" y="1266939"/>
            <a:ext cx="38094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4572000" y="2803600"/>
            <a:ext cx="28077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type="title"/>
          </p:nvPr>
        </p:nvSpPr>
        <p:spPr>
          <a:xfrm>
            <a:off x="3377950" y="859050"/>
            <a:ext cx="50460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01" name="Google Shape;101;p1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02" name="Google Shape;102;p1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03" name="Google Shape;103;p1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uc?export=download&amp;id=1jTzBH0SxoC9pQtblLpbynXlkLIExB6Nf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jldbc/coffee-quality-database?tab=readme-ov-fil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7"/>
          <p:cNvSpPr txBox="1"/>
          <p:nvPr>
            <p:ph type="ctrTitle"/>
          </p:nvPr>
        </p:nvSpPr>
        <p:spPr>
          <a:xfrm>
            <a:off x="5033375" y="1804175"/>
            <a:ext cx="38964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COFFEE</a:t>
            </a:r>
            <a:r>
              <a:rPr lang="en" sz="5000"/>
              <a:t> </a:t>
            </a:r>
            <a:r>
              <a:rPr lang="en" sz="5000">
                <a:solidFill>
                  <a:schemeClr val="dk1"/>
                </a:solidFill>
              </a:rPr>
              <a:t>QUALITY </a:t>
            </a:r>
            <a:endParaRPr sz="2000"/>
          </a:p>
        </p:txBody>
      </p:sp>
      <p:sp>
        <p:nvSpPr>
          <p:cNvPr id="656" name="Google Shape;656;p57"/>
          <p:cNvSpPr txBox="1"/>
          <p:nvPr>
            <p:ph idx="1" type="subTitle"/>
          </p:nvPr>
        </p:nvSpPr>
        <p:spPr>
          <a:xfrm>
            <a:off x="4953450" y="3694483"/>
            <a:ext cx="35742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Manuella Kwawu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Updated: May 24, 2024</a:t>
            </a:r>
            <a:endParaRPr/>
          </a:p>
        </p:txBody>
      </p:sp>
      <p:sp>
        <p:nvSpPr>
          <p:cNvPr id="657" name="Google Shape;65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8" name="Google Shape;6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6735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57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660" name="Google Shape;660;p57"/>
            <p:cNvSpPr/>
            <p:nvPr/>
          </p:nvSpPr>
          <p:spPr>
            <a:xfrm>
              <a:off x="6418250" y="1380875"/>
              <a:ext cx="21850" cy="112100"/>
            </a:xfrm>
            <a:custGeom>
              <a:rect b="b" l="l" r="r" t="t"/>
              <a:pathLst>
                <a:path extrusionOk="0" h="4484" w="874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7"/>
            <p:cNvSpPr/>
            <p:nvPr/>
          </p:nvSpPr>
          <p:spPr>
            <a:xfrm>
              <a:off x="6470275" y="1380875"/>
              <a:ext cx="21500" cy="112100"/>
            </a:xfrm>
            <a:custGeom>
              <a:rect b="b" l="l" r="r" t="t"/>
              <a:pathLst>
                <a:path extrusionOk="0" h="4484" w="86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7"/>
            <p:cNvSpPr/>
            <p:nvPr/>
          </p:nvSpPr>
          <p:spPr>
            <a:xfrm>
              <a:off x="6241725" y="1505700"/>
              <a:ext cx="347025" cy="208100"/>
            </a:xfrm>
            <a:custGeom>
              <a:rect b="b" l="l" r="r" t="t"/>
              <a:pathLst>
                <a:path extrusionOk="0" h="8324" w="13881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7"/>
            <p:cNvSpPr/>
            <p:nvPr/>
          </p:nvSpPr>
          <p:spPr>
            <a:xfrm>
              <a:off x="6541075" y="1566125"/>
              <a:ext cx="13125" cy="113125"/>
            </a:xfrm>
            <a:custGeom>
              <a:rect b="b" l="l" r="r" t="t"/>
              <a:pathLst>
                <a:path extrusionOk="0" h="4525" w="525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7"/>
            <p:cNvSpPr/>
            <p:nvPr/>
          </p:nvSpPr>
          <p:spPr>
            <a:xfrm>
              <a:off x="6541075" y="1505700"/>
              <a:ext cx="13125" cy="47675"/>
            </a:xfrm>
            <a:custGeom>
              <a:rect b="b" l="l" r="r" t="t"/>
              <a:pathLst>
                <a:path extrusionOk="0" h="1907" w="525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7"/>
            <p:cNvSpPr/>
            <p:nvPr/>
          </p:nvSpPr>
          <p:spPr>
            <a:xfrm>
              <a:off x="6271250" y="1726600"/>
              <a:ext cx="367850" cy="43250"/>
            </a:xfrm>
            <a:custGeom>
              <a:rect b="b" l="l" r="r" t="t"/>
              <a:pathLst>
                <a:path extrusionOk="0" h="1730" w="14714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7"/>
            <p:cNvSpPr/>
            <p:nvPr/>
          </p:nvSpPr>
          <p:spPr>
            <a:xfrm>
              <a:off x="6263200" y="1726875"/>
              <a:ext cx="383625" cy="12775"/>
            </a:xfrm>
            <a:custGeom>
              <a:rect b="b" l="l" r="r" t="t"/>
              <a:pathLst>
                <a:path extrusionOk="0" h="511" w="15345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57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668" name="Google Shape;668;p57"/>
            <p:cNvSpPr/>
            <p:nvPr/>
          </p:nvSpPr>
          <p:spPr>
            <a:xfrm>
              <a:off x="7735800" y="1718150"/>
              <a:ext cx="405425" cy="42975"/>
            </a:xfrm>
            <a:custGeom>
              <a:rect b="b" l="l" r="r" t="t"/>
              <a:pathLst>
                <a:path extrusionOk="0" h="1719" w="16217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7"/>
            <p:cNvSpPr/>
            <p:nvPr/>
          </p:nvSpPr>
          <p:spPr>
            <a:xfrm>
              <a:off x="7748900" y="1514425"/>
              <a:ext cx="312800" cy="190650"/>
            </a:xfrm>
            <a:custGeom>
              <a:rect b="b" l="l" r="r" t="t"/>
              <a:pathLst>
                <a:path extrusionOk="0" h="7626" w="12512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7776075" y="1540300"/>
              <a:ext cx="70500" cy="54025"/>
            </a:xfrm>
            <a:custGeom>
              <a:rect b="b" l="l" r="r" t="t"/>
              <a:pathLst>
                <a:path extrusionOk="0" h="2161" w="282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7971075" y="1575875"/>
              <a:ext cx="41625" cy="94975"/>
            </a:xfrm>
            <a:custGeom>
              <a:rect b="b" l="l" r="r" t="t"/>
              <a:pathLst>
                <a:path extrusionOk="0" h="3799" w="1665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79019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7"/>
            <p:cNvSpPr/>
            <p:nvPr/>
          </p:nvSpPr>
          <p:spPr>
            <a:xfrm>
              <a:off x="79536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57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675" name="Google Shape;675;p57"/>
            <p:cNvSpPr/>
            <p:nvPr/>
          </p:nvSpPr>
          <p:spPr>
            <a:xfrm>
              <a:off x="7204225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7"/>
            <p:cNvSpPr/>
            <p:nvPr/>
          </p:nvSpPr>
          <p:spPr>
            <a:xfrm>
              <a:off x="7255900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7"/>
            <p:cNvSpPr/>
            <p:nvPr/>
          </p:nvSpPr>
          <p:spPr>
            <a:xfrm>
              <a:off x="7041125" y="1468475"/>
              <a:ext cx="322525" cy="305725"/>
            </a:xfrm>
            <a:custGeom>
              <a:rect b="b" l="l" r="r" t="t"/>
              <a:pathLst>
                <a:path extrusionOk="0" h="12229" w="12901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7"/>
            <p:cNvSpPr/>
            <p:nvPr/>
          </p:nvSpPr>
          <p:spPr>
            <a:xfrm>
              <a:off x="7066975" y="1528875"/>
              <a:ext cx="83250" cy="172175"/>
            </a:xfrm>
            <a:custGeom>
              <a:rect b="b" l="l" r="r" t="t"/>
              <a:pathLst>
                <a:path extrusionOk="0" h="6887" w="333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7"/>
            <p:cNvSpPr/>
            <p:nvPr/>
          </p:nvSpPr>
          <p:spPr>
            <a:xfrm>
              <a:off x="7151200" y="1554700"/>
              <a:ext cx="178900" cy="193675"/>
            </a:xfrm>
            <a:custGeom>
              <a:rect b="b" l="l" r="r" t="t"/>
              <a:pathLst>
                <a:path extrusionOk="0" h="7747" w="7156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6"/>
          <p:cNvSpPr txBox="1"/>
          <p:nvPr>
            <p:ph idx="1" type="body"/>
          </p:nvPr>
        </p:nvSpPr>
        <p:spPr>
          <a:xfrm>
            <a:off x="0" y="4749900"/>
            <a:ext cx="327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Click here to view interactive map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00" name="Google Shape;800;p66"/>
          <p:cNvSpPr txBox="1"/>
          <p:nvPr>
            <p:ph idx="12" type="sldNum"/>
          </p:nvPr>
        </p:nvSpPr>
        <p:spPr>
          <a:xfrm>
            <a:off x="9929234" y="4594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1" name="Google Shape;80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500" y="0"/>
            <a:ext cx="6667500" cy="47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66"/>
          <p:cNvCxnSpPr/>
          <p:nvPr/>
        </p:nvCxnSpPr>
        <p:spPr>
          <a:xfrm flipH="1" rot="10800000">
            <a:off x="4088475" y="2281325"/>
            <a:ext cx="262200" cy="3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3" name="Google Shape;803;p66"/>
          <p:cNvCxnSpPr/>
          <p:nvPr/>
        </p:nvCxnSpPr>
        <p:spPr>
          <a:xfrm flipH="1" rot="10800000">
            <a:off x="3778250" y="2168050"/>
            <a:ext cx="414300" cy="2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66"/>
          <p:cNvCxnSpPr/>
          <p:nvPr/>
        </p:nvCxnSpPr>
        <p:spPr>
          <a:xfrm rot="10800000">
            <a:off x="5000850" y="2608150"/>
            <a:ext cx="3810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5" name="Google Shape;805;p66"/>
          <p:cNvCxnSpPr>
            <a:endCxn id="806" idx="3"/>
          </p:cNvCxnSpPr>
          <p:nvPr/>
        </p:nvCxnSpPr>
        <p:spPr>
          <a:xfrm flipH="1" rot="10800000">
            <a:off x="4399550" y="2376013"/>
            <a:ext cx="175800" cy="4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7" name="Google Shape;807;p66"/>
          <p:cNvCxnSpPr>
            <a:stCxn id="808" idx="2"/>
          </p:cNvCxnSpPr>
          <p:nvPr/>
        </p:nvCxnSpPr>
        <p:spPr>
          <a:xfrm flipH="1" rot="10800000">
            <a:off x="4004600" y="2232575"/>
            <a:ext cx="400800" cy="7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9" name="Google Shape;809;p66"/>
          <p:cNvSpPr txBox="1"/>
          <p:nvPr/>
        </p:nvSpPr>
        <p:spPr>
          <a:xfrm>
            <a:off x="5320575" y="2838625"/>
            <a:ext cx="11415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Brazil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10" name="Google Shape;810;p66"/>
          <p:cNvSpPr txBox="1"/>
          <p:nvPr/>
        </p:nvSpPr>
        <p:spPr>
          <a:xfrm>
            <a:off x="4048475" y="2655400"/>
            <a:ext cx="11415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Colombia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08" name="Google Shape;808;p66"/>
          <p:cNvSpPr txBox="1"/>
          <p:nvPr/>
        </p:nvSpPr>
        <p:spPr>
          <a:xfrm>
            <a:off x="3433850" y="2943275"/>
            <a:ext cx="11415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Honduras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11" name="Google Shape;811;p66"/>
          <p:cNvSpPr txBox="1"/>
          <p:nvPr/>
        </p:nvSpPr>
        <p:spPr>
          <a:xfrm>
            <a:off x="3376375" y="2565088"/>
            <a:ext cx="11415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Guatemala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06" name="Google Shape;806;p66"/>
          <p:cNvSpPr txBox="1"/>
          <p:nvPr/>
        </p:nvSpPr>
        <p:spPr>
          <a:xfrm>
            <a:off x="3433850" y="2348113"/>
            <a:ext cx="11415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Mexico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12" name="Google Shape;812;p66"/>
          <p:cNvSpPr txBox="1"/>
          <p:nvPr/>
        </p:nvSpPr>
        <p:spPr>
          <a:xfrm>
            <a:off x="0" y="743675"/>
            <a:ext cx="26130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Top Global Coffee Producers:</a:t>
            </a:r>
            <a:endParaRPr b="1" sz="130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Guatemala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Colombia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Brazil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Mexico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Honduras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7"/>
          <p:cNvSpPr txBox="1"/>
          <p:nvPr>
            <p:ph type="title"/>
          </p:nvPr>
        </p:nvSpPr>
        <p:spPr>
          <a:xfrm>
            <a:off x="720000" y="275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Green raw coffee beans are most common</a:t>
            </a:r>
            <a:endParaRPr sz="2200">
              <a:solidFill>
                <a:srgbClr val="DFB28B"/>
              </a:solidFill>
            </a:endParaRPr>
          </a:p>
        </p:txBody>
      </p:sp>
      <p:graphicFrame>
        <p:nvGraphicFramePr>
          <p:cNvPr id="818" name="Google Shape;818;p67"/>
          <p:cNvGraphicFramePr/>
          <p:nvPr/>
        </p:nvGraphicFramePr>
        <p:xfrm>
          <a:off x="720013" y="1192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{D5743966-DD69-4C00-8016-25FEB9241382}</a:tableStyleId>
              </a:tblPr>
              <a:tblGrid>
                <a:gridCol w="1917250"/>
                <a:gridCol w="1917250"/>
                <a:gridCol w="1917250"/>
                <a:gridCol w="1917250"/>
              </a:tblGrid>
              <a:tr h="74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Color of coffee bean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Number of Bags Tested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Average Altitude of Region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Avg Total Cup Points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4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Blue-Green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</a:tr>
              <a:tr h="74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Bluish-Green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82.8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4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82.1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</a:tr>
            </a:tbl>
          </a:graphicData>
        </a:graphic>
      </p:graphicFrame>
      <p:sp>
        <p:nvSpPr>
          <p:cNvPr id="819" name="Google Shape;81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67"/>
          <p:cNvSpPr txBox="1"/>
          <p:nvPr/>
        </p:nvSpPr>
        <p:spPr>
          <a:xfrm>
            <a:off x="0" y="4749850"/>
            <a:ext cx="337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Numbers rounded to the nearest 100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8"/>
          <p:cNvSpPr txBox="1"/>
          <p:nvPr>
            <p:ph type="title"/>
          </p:nvPr>
        </p:nvSpPr>
        <p:spPr>
          <a:xfrm>
            <a:off x="702525" y="60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Green raw coffee beans are most common</a:t>
            </a:r>
            <a:endParaRPr sz="2200">
              <a:solidFill>
                <a:srgbClr val="DFB28B"/>
              </a:solidFill>
            </a:endParaRPr>
          </a:p>
        </p:txBody>
      </p:sp>
      <p:graphicFrame>
        <p:nvGraphicFramePr>
          <p:cNvPr id="826" name="Google Shape;826;p68"/>
          <p:cNvGraphicFramePr/>
          <p:nvPr/>
        </p:nvGraphicFramePr>
        <p:xfrm>
          <a:off x="702513" y="74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{D5743966-DD69-4C00-8016-25FEB9241382}</a:tableStyleId>
              </a:tblPr>
              <a:tblGrid>
                <a:gridCol w="1917250"/>
                <a:gridCol w="1917250"/>
                <a:gridCol w="1917250"/>
                <a:gridCol w="1917250"/>
              </a:tblGrid>
              <a:tr h="74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Color of coffee bean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Number of Bags Tested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Average Altitude of Region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Avg Total Cup Points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4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Blue-Green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</a:tr>
              <a:tr h="74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Bluish-Green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82.8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4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82.1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</a:tr>
            </a:tbl>
          </a:graphicData>
        </a:graphic>
      </p:graphicFrame>
      <p:sp>
        <p:nvSpPr>
          <p:cNvPr id="827" name="Google Shape;827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8" name="Google Shape;828;p68"/>
          <p:cNvSpPr txBox="1"/>
          <p:nvPr/>
        </p:nvSpPr>
        <p:spPr>
          <a:xfrm>
            <a:off x="0" y="4749850"/>
            <a:ext cx="337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Numbers rounded to the nearest 100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829" name="Google Shape;829;p68"/>
          <p:cNvCxnSpPr/>
          <p:nvPr/>
        </p:nvCxnSpPr>
        <p:spPr>
          <a:xfrm rot="10800000">
            <a:off x="7731475" y="1870475"/>
            <a:ext cx="1137000" cy="4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0" name="Google Shape;830;p68"/>
          <p:cNvCxnSpPr/>
          <p:nvPr/>
        </p:nvCxnSpPr>
        <p:spPr>
          <a:xfrm flipH="1">
            <a:off x="7783000" y="2300450"/>
            <a:ext cx="1136700" cy="4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68"/>
          <p:cNvCxnSpPr/>
          <p:nvPr/>
        </p:nvCxnSpPr>
        <p:spPr>
          <a:xfrm flipH="1">
            <a:off x="7690600" y="2341425"/>
            <a:ext cx="1229100" cy="10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2" name="Google Shape;832;p68"/>
          <p:cNvSpPr/>
          <p:nvPr/>
        </p:nvSpPr>
        <p:spPr>
          <a:xfrm>
            <a:off x="279125" y="4000925"/>
            <a:ext cx="8572500" cy="572700"/>
          </a:xfrm>
          <a:prstGeom prst="rect">
            <a:avLst/>
          </a:prstGeom>
          <a:solidFill>
            <a:srgbClr val="DFB28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33" name="Google Shape;833;p68"/>
          <p:cNvSpPr txBox="1"/>
          <p:nvPr>
            <p:ph type="title"/>
          </p:nvPr>
        </p:nvSpPr>
        <p:spPr>
          <a:xfrm>
            <a:off x="348475" y="4000925"/>
            <a:ext cx="875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Color of coffee beans doesn’t affect total cup points 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9"/>
          <p:cNvSpPr txBox="1"/>
          <p:nvPr>
            <p:ph type="title"/>
          </p:nvPr>
        </p:nvSpPr>
        <p:spPr>
          <a:xfrm>
            <a:off x="720000" y="111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Points</a:t>
            </a:r>
            <a:r>
              <a:rPr lang="en"/>
              <a:t> Distributions</a:t>
            </a:r>
            <a:endParaRPr>
              <a:solidFill>
                <a:srgbClr val="DFB28B"/>
              </a:solidFill>
            </a:endParaRPr>
          </a:p>
        </p:txBody>
      </p:sp>
      <p:sp>
        <p:nvSpPr>
          <p:cNvPr id="839" name="Google Shape;83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0" name="Google Shape;8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774050"/>
            <a:ext cx="5539067" cy="4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69"/>
          <p:cNvSpPr txBox="1"/>
          <p:nvPr/>
        </p:nvSpPr>
        <p:spPr>
          <a:xfrm>
            <a:off x="6341350" y="2106750"/>
            <a:ext cx="2566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~83 points</a:t>
            </a:r>
            <a:endParaRPr sz="36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42" name="Google Shape;842;p69"/>
          <p:cNvSpPr txBox="1"/>
          <p:nvPr/>
        </p:nvSpPr>
        <p:spPr>
          <a:xfrm>
            <a:off x="6901625" y="2651275"/>
            <a:ext cx="178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80th percentile</a:t>
            </a:r>
            <a:endParaRPr sz="17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70"/>
          <p:cNvPicPr preferRelativeResize="0"/>
          <p:nvPr/>
        </p:nvPicPr>
        <p:blipFill rotWithShape="1">
          <a:blip r:embed="rId3">
            <a:alphaModFix/>
          </a:blip>
          <a:srcRect b="8626" l="44839" r="18934" t="12371"/>
          <a:stretch/>
        </p:blipFill>
        <p:spPr>
          <a:xfrm>
            <a:off x="720061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70"/>
          <p:cNvSpPr txBox="1"/>
          <p:nvPr>
            <p:ph type="title"/>
          </p:nvPr>
        </p:nvSpPr>
        <p:spPr>
          <a:xfrm>
            <a:off x="4616850" y="1585175"/>
            <a:ext cx="41337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Analysis -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Correlations</a:t>
            </a:r>
            <a:endParaRPr sz="3600"/>
          </a:p>
        </p:txBody>
      </p:sp>
      <p:sp>
        <p:nvSpPr>
          <p:cNvPr id="849" name="Google Shape;849;p70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0"/>
          <p:cNvSpPr txBox="1"/>
          <p:nvPr>
            <p:ph idx="1" type="subTitle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851" name="Google Shape;851;p70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52" name="Google Shape;852;p70"/>
          <p:cNvSpPr/>
          <p:nvPr/>
        </p:nvSpPr>
        <p:spPr>
          <a:xfrm>
            <a:off x="2277725" y="3101125"/>
            <a:ext cx="349725" cy="348275"/>
          </a:xfrm>
          <a:custGeom>
            <a:rect b="b" l="l" r="r" t="t"/>
            <a:pathLst>
              <a:path extrusionOk="0" h="13931" w="13989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853" name="Google Shape;853;p70"/>
          <p:cNvSpPr/>
          <p:nvPr/>
        </p:nvSpPr>
        <p:spPr>
          <a:xfrm>
            <a:off x="2215000" y="3158000"/>
            <a:ext cx="354725" cy="348125"/>
          </a:xfrm>
          <a:custGeom>
            <a:rect b="b" l="l" r="r" t="t"/>
            <a:pathLst>
              <a:path extrusionOk="0" h="13925" w="14189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854" name="Google Shape;854;p70"/>
          <p:cNvSpPr/>
          <p:nvPr/>
        </p:nvSpPr>
        <p:spPr>
          <a:xfrm>
            <a:off x="2479750" y="3446375"/>
            <a:ext cx="13150" cy="12775"/>
          </a:xfrm>
          <a:custGeom>
            <a:rect b="b" l="l" r="r" t="t"/>
            <a:pathLst>
              <a:path extrusionOk="0" h="511" w="526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855" name="Google Shape;855;p70"/>
          <p:cNvSpPr/>
          <p:nvPr/>
        </p:nvSpPr>
        <p:spPr>
          <a:xfrm>
            <a:off x="2443200" y="3446375"/>
            <a:ext cx="13100" cy="12775"/>
          </a:xfrm>
          <a:custGeom>
            <a:rect b="b" l="l" r="r" t="t"/>
            <a:pathLst>
              <a:path extrusionOk="0" h="511" w="524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856" name="Google Shape;856;p70"/>
          <p:cNvSpPr/>
          <p:nvPr/>
        </p:nvSpPr>
        <p:spPr>
          <a:xfrm>
            <a:off x="2390850" y="3148000"/>
            <a:ext cx="13100" cy="13125"/>
          </a:xfrm>
          <a:custGeom>
            <a:rect b="b" l="l" r="r" t="t"/>
            <a:pathLst>
              <a:path extrusionOk="0" h="525" w="524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cxnSp>
        <p:nvCxnSpPr>
          <p:cNvPr id="857" name="Google Shape;857;p70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8" name="Google Shape;858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1"/>
          <p:cNvSpPr txBox="1"/>
          <p:nvPr/>
        </p:nvSpPr>
        <p:spPr>
          <a:xfrm>
            <a:off x="6062075" y="152400"/>
            <a:ext cx="29598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Correlation among quality measures</a:t>
            </a:r>
            <a:endParaRPr b="1" sz="180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Points awarded for </a:t>
            </a:r>
            <a:r>
              <a:rPr lang="en" sz="2000" u="sng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Flavor</a:t>
            </a: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</a:t>
            </a:r>
            <a:r>
              <a:rPr lang="en" sz="2000" u="sng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Aftertaste</a:t>
            </a: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2000" u="sng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Acidity</a:t>
            </a: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</a:t>
            </a:r>
            <a:r>
              <a:rPr lang="en" sz="2000" u="sng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Body</a:t>
            </a: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and </a:t>
            </a:r>
            <a:r>
              <a:rPr lang="en" sz="2000" u="sng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Balance</a:t>
            </a: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have </a:t>
            </a:r>
            <a:r>
              <a:rPr b="1"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strong </a:t>
            </a:r>
            <a:r>
              <a:rPr b="1"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correlation </a:t>
            </a: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among themselves</a:t>
            </a:r>
            <a:endParaRPr sz="2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64" name="Google Shape;864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0" y="289188"/>
            <a:ext cx="5854326" cy="45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2"/>
          <p:cNvSpPr txBox="1"/>
          <p:nvPr/>
        </p:nvSpPr>
        <p:spPr>
          <a:xfrm>
            <a:off x="6062075" y="152400"/>
            <a:ext cx="29598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Correlation among quality measures</a:t>
            </a:r>
            <a:endParaRPr sz="2000" u="sng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Points</a:t>
            </a: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awarded for </a:t>
            </a:r>
            <a:r>
              <a:rPr lang="en" sz="2000" u="sng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Uniformity</a:t>
            </a: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</a:t>
            </a:r>
            <a:r>
              <a:rPr lang="en" sz="2000" u="sng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Sweetness</a:t>
            </a: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and </a:t>
            </a:r>
            <a:r>
              <a:rPr lang="en" sz="2000" u="sng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Clean cup</a:t>
            </a: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have </a:t>
            </a:r>
            <a:r>
              <a:rPr b="1"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very weak correlation </a:t>
            </a:r>
            <a:r>
              <a:rPr lang="en" sz="2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with all other quality measures</a:t>
            </a:r>
            <a:endParaRPr sz="2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71" name="Google Shape;871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2" name="Google Shape;8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0" y="289188"/>
            <a:ext cx="5854326" cy="45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3"/>
          <p:cNvSpPr txBox="1"/>
          <p:nvPr/>
        </p:nvSpPr>
        <p:spPr>
          <a:xfrm>
            <a:off x="6789275" y="733375"/>
            <a:ext cx="2199900" cy="4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b="1"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Flavor</a:t>
            </a:r>
            <a:endParaRPr b="1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b="1"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</a:t>
            </a:r>
            <a:r>
              <a:rPr b="1"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ftertaste</a:t>
            </a:r>
            <a:endParaRPr b="1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Aroma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Acidity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Balance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Clean cup 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78" name="Google Shape;878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9" name="Google Shape;87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50" y="1293600"/>
            <a:ext cx="6607621" cy="25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73"/>
          <p:cNvSpPr txBox="1"/>
          <p:nvPr>
            <p:ph type="title"/>
          </p:nvPr>
        </p:nvSpPr>
        <p:spPr>
          <a:xfrm>
            <a:off x="441450" y="244825"/>
            <a:ext cx="826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Quality measures with strong correlation to total cup points</a:t>
            </a:r>
            <a:endParaRPr sz="1700">
              <a:solidFill>
                <a:srgbClr val="DFB28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4"/>
          <p:cNvSpPr txBox="1"/>
          <p:nvPr/>
        </p:nvSpPr>
        <p:spPr>
          <a:xfrm>
            <a:off x="6480150" y="177200"/>
            <a:ext cx="25089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Features with  negligible effects on the total cup points</a:t>
            </a:r>
            <a:endParaRPr b="1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Number of bags tested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Number of quakers in bag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Number of beans with category 1 defects in bag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★"/>
            </a:pPr>
            <a:r>
              <a:rPr lang="en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Number of beans with category 2  defects in bag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86" name="Google Shape;886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7" name="Google Shape;88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5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Highly significant quality measures</a:t>
            </a:r>
            <a:endParaRPr sz="2000">
              <a:solidFill>
                <a:srgbClr val="DFB28B"/>
              </a:solidFill>
            </a:endParaRPr>
          </a:p>
        </p:txBody>
      </p:sp>
      <p:cxnSp>
        <p:nvCxnSpPr>
          <p:cNvPr id="893" name="Google Shape;893;p75"/>
          <p:cNvCxnSpPr/>
          <p:nvPr/>
        </p:nvCxnSpPr>
        <p:spPr>
          <a:xfrm>
            <a:off x="839250" y="89140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4" name="Google Shape;8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5300"/>
            <a:ext cx="8839197" cy="33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6" name="Google Shape;896;p75"/>
          <p:cNvSpPr txBox="1"/>
          <p:nvPr>
            <p:ph idx="1" type="body"/>
          </p:nvPr>
        </p:nvSpPr>
        <p:spPr>
          <a:xfrm>
            <a:off x="738925" y="1809800"/>
            <a:ext cx="32745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dk1"/>
                </a:solidFill>
              </a:rPr>
              <a:t>CONTENTS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5" name="Google Shape;685;p58"/>
          <p:cNvSpPr txBox="1"/>
          <p:nvPr>
            <p:ph idx="2" type="title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6" name="Google Shape;686;p58"/>
          <p:cNvSpPr txBox="1"/>
          <p:nvPr>
            <p:ph idx="3" type="subTitle"/>
          </p:nvPr>
        </p:nvSpPr>
        <p:spPr>
          <a:xfrm>
            <a:off x="2230550" y="1376675"/>
            <a:ext cx="234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Motivation &amp; Objectives</a:t>
            </a:r>
            <a:endParaRPr sz="1500"/>
          </a:p>
        </p:txBody>
      </p:sp>
      <p:sp>
        <p:nvSpPr>
          <p:cNvPr id="687" name="Google Shape;687;p58"/>
          <p:cNvSpPr txBox="1"/>
          <p:nvPr>
            <p:ph idx="4" type="title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88" name="Google Shape;688;p58"/>
          <p:cNvSpPr txBox="1"/>
          <p:nvPr>
            <p:ph idx="6" type="subTitle"/>
          </p:nvPr>
        </p:nvSpPr>
        <p:spPr>
          <a:xfrm>
            <a:off x="6291900" y="1376675"/>
            <a:ext cx="21321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 Overview</a:t>
            </a:r>
            <a:endParaRPr sz="1500"/>
          </a:p>
        </p:txBody>
      </p:sp>
      <p:sp>
        <p:nvSpPr>
          <p:cNvPr id="689" name="Google Shape;689;p58"/>
          <p:cNvSpPr txBox="1"/>
          <p:nvPr>
            <p:ph idx="7" type="title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0" name="Google Shape;690;p58"/>
          <p:cNvSpPr txBox="1"/>
          <p:nvPr>
            <p:ph idx="9" type="subTitle"/>
          </p:nvPr>
        </p:nvSpPr>
        <p:spPr>
          <a:xfrm>
            <a:off x="2230550" y="2588850"/>
            <a:ext cx="25098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 </a:t>
            </a:r>
            <a:r>
              <a:rPr lang="en" sz="1500"/>
              <a:t>Analysis</a:t>
            </a:r>
            <a:endParaRPr sz="1500"/>
          </a:p>
        </p:txBody>
      </p:sp>
      <p:sp>
        <p:nvSpPr>
          <p:cNvPr id="691" name="Google Shape;691;p58"/>
          <p:cNvSpPr txBox="1"/>
          <p:nvPr>
            <p:ph idx="13" type="title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2" name="Google Shape;692;p58"/>
          <p:cNvSpPr txBox="1"/>
          <p:nvPr>
            <p:ph idx="15" type="subTitle"/>
          </p:nvPr>
        </p:nvSpPr>
        <p:spPr>
          <a:xfrm>
            <a:off x="6291900" y="2588850"/>
            <a:ext cx="23415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Takeaways &amp; </a:t>
            </a:r>
            <a:r>
              <a:rPr lang="en" sz="1500"/>
              <a:t>Recommendations</a:t>
            </a:r>
            <a:endParaRPr sz="1500"/>
          </a:p>
        </p:txBody>
      </p:sp>
      <p:cxnSp>
        <p:nvCxnSpPr>
          <p:cNvPr id="693" name="Google Shape;693;p58"/>
          <p:cNvCxnSpPr/>
          <p:nvPr/>
        </p:nvCxnSpPr>
        <p:spPr>
          <a:xfrm>
            <a:off x="3009700" y="891400"/>
            <a:ext cx="2206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58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95" name="Google Shape;695;p58"/>
          <p:cNvPicPr preferRelativeResize="0"/>
          <p:nvPr/>
        </p:nvPicPr>
        <p:blipFill rotWithShape="1">
          <a:blip r:embed="rId3">
            <a:alphaModFix/>
          </a:blip>
          <a:srcRect b="3143" l="0" r="0" t="66946"/>
          <a:stretch/>
        </p:blipFill>
        <p:spPr>
          <a:xfrm>
            <a:off x="645925" y="3755250"/>
            <a:ext cx="7987476" cy="1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8"/>
          <p:cNvSpPr txBox="1"/>
          <p:nvPr>
            <p:ph idx="12" type="sldNum"/>
          </p:nvPr>
        </p:nvSpPr>
        <p:spPr>
          <a:xfrm>
            <a:off x="8424009" y="46488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76"/>
          <p:cNvPicPr preferRelativeResize="0"/>
          <p:nvPr/>
        </p:nvPicPr>
        <p:blipFill rotWithShape="1">
          <a:blip r:embed="rId3">
            <a:alphaModFix/>
          </a:blip>
          <a:srcRect b="8626" l="44839" r="18934" t="12371"/>
          <a:stretch/>
        </p:blipFill>
        <p:spPr>
          <a:xfrm>
            <a:off x="720061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76"/>
          <p:cNvSpPr txBox="1"/>
          <p:nvPr>
            <p:ph type="title"/>
          </p:nvPr>
        </p:nvSpPr>
        <p:spPr>
          <a:xfrm>
            <a:off x="4555475" y="1106425"/>
            <a:ext cx="41337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Analysis -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Certification bodies</a:t>
            </a:r>
            <a:endParaRPr sz="3600"/>
          </a:p>
        </p:txBody>
      </p:sp>
      <p:sp>
        <p:nvSpPr>
          <p:cNvPr id="903" name="Google Shape;903;p76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76"/>
          <p:cNvSpPr txBox="1"/>
          <p:nvPr>
            <p:ph idx="1" type="subTitle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905" name="Google Shape;905;p76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06" name="Google Shape;906;p76"/>
          <p:cNvSpPr/>
          <p:nvPr/>
        </p:nvSpPr>
        <p:spPr>
          <a:xfrm>
            <a:off x="2277725" y="3101125"/>
            <a:ext cx="349725" cy="348275"/>
          </a:xfrm>
          <a:custGeom>
            <a:rect b="b" l="l" r="r" t="t"/>
            <a:pathLst>
              <a:path extrusionOk="0" h="13931" w="13989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07" name="Google Shape;907;p76"/>
          <p:cNvSpPr/>
          <p:nvPr/>
        </p:nvSpPr>
        <p:spPr>
          <a:xfrm>
            <a:off x="2215000" y="3158000"/>
            <a:ext cx="354725" cy="348125"/>
          </a:xfrm>
          <a:custGeom>
            <a:rect b="b" l="l" r="r" t="t"/>
            <a:pathLst>
              <a:path extrusionOk="0" h="13925" w="14189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08" name="Google Shape;908;p76"/>
          <p:cNvSpPr/>
          <p:nvPr/>
        </p:nvSpPr>
        <p:spPr>
          <a:xfrm>
            <a:off x="2479750" y="3446375"/>
            <a:ext cx="13150" cy="12775"/>
          </a:xfrm>
          <a:custGeom>
            <a:rect b="b" l="l" r="r" t="t"/>
            <a:pathLst>
              <a:path extrusionOk="0" h="511" w="526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09" name="Google Shape;909;p76"/>
          <p:cNvSpPr/>
          <p:nvPr/>
        </p:nvSpPr>
        <p:spPr>
          <a:xfrm>
            <a:off x="2443200" y="3446375"/>
            <a:ext cx="13100" cy="12775"/>
          </a:xfrm>
          <a:custGeom>
            <a:rect b="b" l="l" r="r" t="t"/>
            <a:pathLst>
              <a:path extrusionOk="0" h="511" w="524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10" name="Google Shape;910;p76"/>
          <p:cNvSpPr/>
          <p:nvPr/>
        </p:nvSpPr>
        <p:spPr>
          <a:xfrm>
            <a:off x="2390850" y="3148000"/>
            <a:ext cx="13100" cy="13125"/>
          </a:xfrm>
          <a:custGeom>
            <a:rect b="b" l="l" r="r" t="t"/>
            <a:pathLst>
              <a:path extrusionOk="0" h="525" w="524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cxnSp>
        <p:nvCxnSpPr>
          <p:cNvPr id="911" name="Google Shape;911;p76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7"/>
          <p:cNvSpPr txBox="1"/>
          <p:nvPr>
            <p:ph type="title"/>
          </p:nvPr>
        </p:nvSpPr>
        <p:spPr>
          <a:xfrm>
            <a:off x="6585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Certification bodies </a:t>
            </a:r>
            <a:endParaRPr sz="2000">
              <a:solidFill>
                <a:srgbClr val="DFB28B"/>
              </a:solidFill>
            </a:endParaRPr>
          </a:p>
        </p:txBody>
      </p:sp>
      <p:sp>
        <p:nvSpPr>
          <p:cNvPr id="918" name="Google Shape;918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9" name="Google Shape;919;p77"/>
          <p:cNvSpPr txBox="1"/>
          <p:nvPr/>
        </p:nvSpPr>
        <p:spPr>
          <a:xfrm>
            <a:off x="7346275" y="1761175"/>
            <a:ext cx="17592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Showing only certification </a:t>
            </a:r>
            <a:r>
              <a:rPr lang="en" sz="17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bodies</a:t>
            </a:r>
            <a:r>
              <a:rPr lang="en" sz="17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with percentages above 50%</a:t>
            </a:r>
            <a:endParaRPr sz="17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20" name="Google Shape;9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50" y="810750"/>
            <a:ext cx="6811101" cy="38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78"/>
          <p:cNvGraphicFramePr/>
          <p:nvPr/>
        </p:nvGraphicFramePr>
        <p:xfrm>
          <a:off x="238700" y="102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{D5743966-DD69-4C00-8016-25FEB9241382}</a:tableStyleId>
              </a:tblPr>
              <a:tblGrid>
                <a:gridCol w="2258150"/>
                <a:gridCol w="2258150"/>
              </a:tblGrid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Certification Body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Countries of origin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METAD Agricultural Development PLC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Ethiopia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</a:tr>
              <a:tr h="6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Kenya Coffee Traders Association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Kenya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6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Uganda Coffee Development Authority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Uganda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</a:tr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Yunnan</a:t>
                      </a:r>
                      <a:r>
                        <a:rPr lang="en"/>
                        <a:t> Coffee Exchange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China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Almacafé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Colombia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</a:tr>
            </a:tbl>
          </a:graphicData>
        </a:graphic>
      </p:graphicFrame>
      <p:sp>
        <p:nvSpPr>
          <p:cNvPr id="926" name="Google Shape;926;p78"/>
          <p:cNvSpPr txBox="1"/>
          <p:nvPr>
            <p:ph type="title"/>
          </p:nvPr>
        </p:nvSpPr>
        <p:spPr>
          <a:xfrm>
            <a:off x="627825" y="80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Top 5 Certification Bodies </a:t>
            </a:r>
            <a:endParaRPr sz="2000">
              <a:solidFill>
                <a:srgbClr val="DFB28B"/>
              </a:solidFill>
            </a:endParaRPr>
          </a:p>
        </p:txBody>
      </p:sp>
      <p:sp>
        <p:nvSpPr>
          <p:cNvPr id="927" name="Google Shape;927;p78"/>
          <p:cNvSpPr txBox="1"/>
          <p:nvPr>
            <p:ph idx="12" type="sldNum"/>
          </p:nvPr>
        </p:nvSpPr>
        <p:spPr>
          <a:xfrm>
            <a:off x="8536284" y="46781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8" name="Google Shape;928;p78"/>
          <p:cNvPicPr preferRelativeResize="0"/>
          <p:nvPr/>
        </p:nvPicPr>
        <p:blipFill rotWithShape="1">
          <a:blip r:embed="rId3">
            <a:alphaModFix/>
          </a:blip>
          <a:srcRect b="14229" l="25734" r="21958" t="0"/>
          <a:stretch/>
        </p:blipFill>
        <p:spPr>
          <a:xfrm>
            <a:off x="4859400" y="1045187"/>
            <a:ext cx="4041225" cy="33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79"/>
          <p:cNvPicPr preferRelativeResize="0"/>
          <p:nvPr/>
        </p:nvPicPr>
        <p:blipFill rotWithShape="1">
          <a:blip r:embed="rId3">
            <a:alphaModFix/>
          </a:blip>
          <a:srcRect b="8626" l="44839" r="18934" t="12371"/>
          <a:stretch/>
        </p:blipFill>
        <p:spPr>
          <a:xfrm>
            <a:off x="720061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9"/>
          <p:cNvSpPr txBox="1"/>
          <p:nvPr>
            <p:ph type="title"/>
          </p:nvPr>
        </p:nvSpPr>
        <p:spPr>
          <a:xfrm>
            <a:off x="4555475" y="1106425"/>
            <a:ext cx="41337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Analysis -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Processing Methods</a:t>
            </a:r>
            <a:endParaRPr sz="3600"/>
          </a:p>
        </p:txBody>
      </p:sp>
      <p:sp>
        <p:nvSpPr>
          <p:cNvPr id="935" name="Google Shape;935;p79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9"/>
          <p:cNvSpPr txBox="1"/>
          <p:nvPr>
            <p:ph idx="1" type="subTitle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937" name="Google Shape;937;p7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38" name="Google Shape;938;p79"/>
          <p:cNvSpPr/>
          <p:nvPr/>
        </p:nvSpPr>
        <p:spPr>
          <a:xfrm>
            <a:off x="2277725" y="3101125"/>
            <a:ext cx="349725" cy="348275"/>
          </a:xfrm>
          <a:custGeom>
            <a:rect b="b" l="l" r="r" t="t"/>
            <a:pathLst>
              <a:path extrusionOk="0" h="13931" w="13989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39" name="Google Shape;939;p79"/>
          <p:cNvSpPr/>
          <p:nvPr/>
        </p:nvSpPr>
        <p:spPr>
          <a:xfrm>
            <a:off x="2215000" y="3158000"/>
            <a:ext cx="354725" cy="348125"/>
          </a:xfrm>
          <a:custGeom>
            <a:rect b="b" l="l" r="r" t="t"/>
            <a:pathLst>
              <a:path extrusionOk="0" h="13925" w="14189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40" name="Google Shape;940;p79"/>
          <p:cNvSpPr/>
          <p:nvPr/>
        </p:nvSpPr>
        <p:spPr>
          <a:xfrm>
            <a:off x="2479750" y="3446375"/>
            <a:ext cx="13150" cy="12775"/>
          </a:xfrm>
          <a:custGeom>
            <a:rect b="b" l="l" r="r" t="t"/>
            <a:pathLst>
              <a:path extrusionOk="0" h="511" w="526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41" name="Google Shape;941;p79"/>
          <p:cNvSpPr/>
          <p:nvPr/>
        </p:nvSpPr>
        <p:spPr>
          <a:xfrm>
            <a:off x="2443200" y="3446375"/>
            <a:ext cx="13100" cy="12775"/>
          </a:xfrm>
          <a:custGeom>
            <a:rect b="b" l="l" r="r" t="t"/>
            <a:pathLst>
              <a:path extrusionOk="0" h="511" w="524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42" name="Google Shape;942;p79"/>
          <p:cNvSpPr/>
          <p:nvPr/>
        </p:nvSpPr>
        <p:spPr>
          <a:xfrm>
            <a:off x="2390850" y="3148000"/>
            <a:ext cx="13100" cy="13125"/>
          </a:xfrm>
          <a:custGeom>
            <a:rect b="b" l="l" r="r" t="t"/>
            <a:pathLst>
              <a:path extrusionOk="0" h="525" w="524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cxnSp>
        <p:nvCxnSpPr>
          <p:cNvPr id="943" name="Google Shape;943;p7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4" name="Google Shape;944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0"/>
          <p:cNvSpPr txBox="1"/>
          <p:nvPr>
            <p:ph type="title"/>
          </p:nvPr>
        </p:nvSpPr>
        <p:spPr>
          <a:xfrm>
            <a:off x="5751350" y="1285375"/>
            <a:ext cx="31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Red Hat Text"/>
                <a:ea typeface="Red Hat Text"/>
                <a:cs typeface="Red Hat Text"/>
                <a:sym typeface="Red Hat Text"/>
              </a:rPr>
              <a:t>Most coffee beans are processed by washing</a:t>
            </a:r>
            <a:endParaRPr sz="3900">
              <a:solidFill>
                <a:srgbClr val="DFB28B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50" name="Google Shape;950;p80"/>
          <p:cNvSpPr txBox="1"/>
          <p:nvPr>
            <p:ph idx="12" type="sldNum"/>
          </p:nvPr>
        </p:nvSpPr>
        <p:spPr>
          <a:xfrm>
            <a:off x="8536309" y="4698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1" name="Google Shape;95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0" y="736850"/>
            <a:ext cx="5400925" cy="38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1"/>
          <p:cNvSpPr txBox="1"/>
          <p:nvPr>
            <p:ph type="title"/>
          </p:nvPr>
        </p:nvSpPr>
        <p:spPr>
          <a:xfrm>
            <a:off x="642725" y="193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All top 5 certification bodies process coffee beans by washing or drying directly</a:t>
            </a:r>
            <a:endParaRPr sz="1400">
              <a:solidFill>
                <a:srgbClr val="DFB28B"/>
              </a:solidFill>
            </a:endParaRPr>
          </a:p>
        </p:txBody>
      </p:sp>
      <p:sp>
        <p:nvSpPr>
          <p:cNvPr id="957" name="Google Shape;957;p81"/>
          <p:cNvSpPr txBox="1"/>
          <p:nvPr>
            <p:ph idx="12" type="sldNum"/>
          </p:nvPr>
        </p:nvSpPr>
        <p:spPr>
          <a:xfrm>
            <a:off x="8556084" y="46914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58" name="Google Shape;958;p81"/>
          <p:cNvGraphicFramePr/>
          <p:nvPr/>
        </p:nvGraphicFramePr>
        <p:xfrm>
          <a:off x="472625" y="887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{D5743966-DD69-4C00-8016-25FEB9241382}</a:tableStyleId>
              </a:tblPr>
              <a:tblGrid>
                <a:gridCol w="1851200"/>
                <a:gridCol w="1175200"/>
                <a:gridCol w="1513200"/>
                <a:gridCol w="1513200"/>
                <a:gridCol w="1513200"/>
              </a:tblGrid>
              <a:tr h="6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Certification Body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Washed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Dried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Pulped Natural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2F2F2"/>
                          </a:solidFill>
                        </a:rPr>
                        <a:t>Other</a:t>
                      </a:r>
                      <a:endParaRPr>
                        <a:solidFill>
                          <a:srgbClr val="F2F2F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METAD Agricultural Development PLC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</a:tr>
              <a:tr h="6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Kenya Coffee Traders Association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8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Uganda Coffee Development Authority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</a:tr>
              <a:tr h="6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Yunnan Coffee Exchange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2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Almacafé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2"/>
                    </a:solidFill>
                  </a:tcPr>
                </a:tc>
              </a:tr>
            </a:tbl>
          </a:graphicData>
        </a:graphic>
      </p:graphicFrame>
      <p:pic>
        <p:nvPicPr>
          <p:cNvPr id="959" name="Google Shape;95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220" y="1612120"/>
            <a:ext cx="328900" cy="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220" y="2437870"/>
            <a:ext cx="328900" cy="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220" y="3190770"/>
            <a:ext cx="328900" cy="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220" y="3943670"/>
            <a:ext cx="328900" cy="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220" y="4438370"/>
            <a:ext cx="328900" cy="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370" y="1612120"/>
            <a:ext cx="328900" cy="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370" y="2441920"/>
            <a:ext cx="328900" cy="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370" y="3192795"/>
            <a:ext cx="328900" cy="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370" y="3943670"/>
            <a:ext cx="328900" cy="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370" y="4446470"/>
            <a:ext cx="328900" cy="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633350" y="1587838"/>
            <a:ext cx="377500" cy="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633350" y="2437863"/>
            <a:ext cx="377500" cy="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633350" y="3166488"/>
            <a:ext cx="377500" cy="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633350" y="3895113"/>
            <a:ext cx="377500" cy="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633350" y="4422188"/>
            <a:ext cx="377500" cy="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7153250" y="1587838"/>
            <a:ext cx="377500" cy="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7153250" y="2441900"/>
            <a:ext cx="377500" cy="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7153250" y="3168513"/>
            <a:ext cx="377500" cy="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7153250" y="3895113"/>
            <a:ext cx="377500" cy="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7153250" y="4422188"/>
            <a:ext cx="377500" cy="3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82"/>
          <p:cNvPicPr preferRelativeResize="0"/>
          <p:nvPr/>
        </p:nvPicPr>
        <p:blipFill rotWithShape="1">
          <a:blip r:embed="rId3">
            <a:alphaModFix/>
          </a:blip>
          <a:srcRect b="8626" l="44839" r="18934" t="12371"/>
          <a:stretch/>
        </p:blipFill>
        <p:spPr>
          <a:xfrm>
            <a:off x="720061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82"/>
          <p:cNvSpPr txBox="1"/>
          <p:nvPr>
            <p:ph type="title"/>
          </p:nvPr>
        </p:nvSpPr>
        <p:spPr>
          <a:xfrm>
            <a:off x="4087975" y="1737925"/>
            <a:ext cx="4803600" cy="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Takeaways &amp; Recommendations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985" name="Google Shape;985;p82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82"/>
          <p:cNvSpPr txBox="1"/>
          <p:nvPr>
            <p:ph idx="1" type="subTitle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987" name="Google Shape;987;p82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88" name="Google Shape;988;p82"/>
          <p:cNvSpPr/>
          <p:nvPr/>
        </p:nvSpPr>
        <p:spPr>
          <a:xfrm>
            <a:off x="2277725" y="3101125"/>
            <a:ext cx="349725" cy="348275"/>
          </a:xfrm>
          <a:custGeom>
            <a:rect b="b" l="l" r="r" t="t"/>
            <a:pathLst>
              <a:path extrusionOk="0" h="13931" w="13989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89" name="Google Shape;989;p82"/>
          <p:cNvSpPr/>
          <p:nvPr/>
        </p:nvSpPr>
        <p:spPr>
          <a:xfrm>
            <a:off x="2215000" y="3158000"/>
            <a:ext cx="354725" cy="348125"/>
          </a:xfrm>
          <a:custGeom>
            <a:rect b="b" l="l" r="r" t="t"/>
            <a:pathLst>
              <a:path extrusionOk="0" h="13925" w="14189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90" name="Google Shape;990;p82"/>
          <p:cNvSpPr/>
          <p:nvPr/>
        </p:nvSpPr>
        <p:spPr>
          <a:xfrm>
            <a:off x="2479750" y="3446375"/>
            <a:ext cx="13150" cy="12775"/>
          </a:xfrm>
          <a:custGeom>
            <a:rect b="b" l="l" r="r" t="t"/>
            <a:pathLst>
              <a:path extrusionOk="0" h="511" w="526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91" name="Google Shape;991;p82"/>
          <p:cNvSpPr/>
          <p:nvPr/>
        </p:nvSpPr>
        <p:spPr>
          <a:xfrm>
            <a:off x="2443200" y="3446375"/>
            <a:ext cx="13100" cy="12775"/>
          </a:xfrm>
          <a:custGeom>
            <a:rect b="b" l="l" r="r" t="t"/>
            <a:pathLst>
              <a:path extrusionOk="0" h="511" w="524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992" name="Google Shape;992;p82"/>
          <p:cNvSpPr/>
          <p:nvPr/>
        </p:nvSpPr>
        <p:spPr>
          <a:xfrm>
            <a:off x="2390850" y="3148000"/>
            <a:ext cx="13100" cy="13125"/>
          </a:xfrm>
          <a:custGeom>
            <a:rect b="b" l="l" r="r" t="t"/>
            <a:pathLst>
              <a:path extrusionOk="0" h="525" w="524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cxnSp>
        <p:nvCxnSpPr>
          <p:cNvPr id="993" name="Google Shape;993;p82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4" name="Google Shape;994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3"/>
          <p:cNvSpPr txBox="1"/>
          <p:nvPr>
            <p:ph type="title"/>
          </p:nvPr>
        </p:nvSpPr>
        <p:spPr>
          <a:xfrm>
            <a:off x="174525" y="43500"/>
            <a:ext cx="63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Takeaways / Conclusions</a:t>
            </a:r>
            <a:endParaRPr sz="2000">
              <a:solidFill>
                <a:srgbClr val="DFB28B"/>
              </a:solidFill>
            </a:endParaRPr>
          </a:p>
        </p:txBody>
      </p:sp>
      <p:sp>
        <p:nvSpPr>
          <p:cNvPr id="1000" name="Google Shape;1000;p83"/>
          <p:cNvSpPr txBox="1"/>
          <p:nvPr>
            <p:ph idx="1" type="body"/>
          </p:nvPr>
        </p:nvSpPr>
        <p:spPr>
          <a:xfrm>
            <a:off x="174525" y="616200"/>
            <a:ext cx="5192700" cy="4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Flavor and Aftertaste are two </a:t>
            </a:r>
            <a:r>
              <a:rPr lang="en" sz="1700"/>
              <a:t>characteristics of coffee highly valued by professional tasters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Sweetness is  not highly prioritized  by professional coffee tasters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Color of coffee beans is insignificant to the quality of coffee 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★"/>
            </a:pPr>
            <a:r>
              <a:rPr lang="en" sz="1700"/>
              <a:t>Some of the top global producers of coffee beans do not yield the highest total cup points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001" name="Google Shape;1001;p83"/>
          <p:cNvSpPr txBox="1"/>
          <p:nvPr>
            <p:ph idx="12" type="sldNum"/>
          </p:nvPr>
        </p:nvSpPr>
        <p:spPr>
          <a:xfrm>
            <a:off x="55984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2" name="Google Shape;1002;p83"/>
          <p:cNvPicPr preferRelativeResize="0"/>
          <p:nvPr/>
        </p:nvPicPr>
        <p:blipFill rotWithShape="1">
          <a:blip r:embed="rId3">
            <a:alphaModFix/>
          </a:blip>
          <a:srcRect b="13435" l="0" r="0" t="14714"/>
          <a:stretch/>
        </p:blipFill>
        <p:spPr>
          <a:xfrm>
            <a:off x="5363675" y="0"/>
            <a:ext cx="37803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84"/>
          <p:cNvSpPr txBox="1"/>
          <p:nvPr>
            <p:ph type="title"/>
          </p:nvPr>
        </p:nvSpPr>
        <p:spPr>
          <a:xfrm>
            <a:off x="-1066300" y="111675"/>
            <a:ext cx="58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Recommendations</a:t>
            </a:r>
            <a:endParaRPr sz="2000">
              <a:solidFill>
                <a:srgbClr val="DFB28B"/>
              </a:solidFill>
            </a:endParaRPr>
          </a:p>
        </p:txBody>
      </p:sp>
      <p:sp>
        <p:nvSpPr>
          <p:cNvPr id="1008" name="Google Shape;1008;p84"/>
          <p:cNvSpPr txBox="1"/>
          <p:nvPr>
            <p:ph idx="1" type="body"/>
          </p:nvPr>
        </p:nvSpPr>
        <p:spPr>
          <a:xfrm>
            <a:off x="339775" y="549875"/>
            <a:ext cx="4752300" cy="42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Source coffee from METAD &amp; </a:t>
            </a:r>
            <a:r>
              <a:rPr lang="en" sz="1900"/>
              <a:t>Almacafé 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High </a:t>
            </a:r>
            <a:r>
              <a:rPr lang="en" sz="1900"/>
              <a:t>guaranteed</a:t>
            </a:r>
            <a:r>
              <a:rPr lang="en" sz="1900"/>
              <a:t> of quality coffee for brewing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Colombia &amp; Ethiopia are top producers, a top global coffee producer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Process coffee beans by washing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Prioritize flavor &amp; aftertaste</a:t>
            </a:r>
            <a:endParaRPr sz="1900"/>
          </a:p>
        </p:txBody>
      </p:sp>
      <p:sp>
        <p:nvSpPr>
          <p:cNvPr id="1009" name="Google Shape;1009;p84"/>
          <p:cNvSpPr txBox="1"/>
          <p:nvPr>
            <p:ph idx="12" type="sldNum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84"/>
          <p:cNvPicPr preferRelativeResize="0"/>
          <p:nvPr/>
        </p:nvPicPr>
        <p:blipFill rotWithShape="1">
          <a:blip r:embed="rId3">
            <a:alphaModFix/>
          </a:blip>
          <a:srcRect b="0" l="0" r="0" t="1980"/>
          <a:stretch/>
        </p:blipFill>
        <p:spPr>
          <a:xfrm>
            <a:off x="5646531" y="1"/>
            <a:ext cx="34974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5"/>
          <p:cNvSpPr txBox="1"/>
          <p:nvPr>
            <p:ph type="ctrTitle"/>
          </p:nvPr>
        </p:nvSpPr>
        <p:spPr>
          <a:xfrm>
            <a:off x="793400" y="777725"/>
            <a:ext cx="35256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016" name="Google Shape;1016;p85"/>
          <p:cNvSpPr txBox="1"/>
          <p:nvPr>
            <p:ph idx="2" type="subTitle"/>
          </p:nvPr>
        </p:nvSpPr>
        <p:spPr>
          <a:xfrm>
            <a:off x="703375" y="2320788"/>
            <a:ext cx="35742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</a:t>
            </a:r>
            <a:r>
              <a:rPr lang="en">
                <a:solidFill>
                  <a:schemeClr val="dk1"/>
                </a:solidFill>
              </a:rPr>
              <a:t>QUESTIONS?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17" name="Google Shape;1017;p85"/>
          <p:cNvCxnSpPr/>
          <p:nvPr/>
        </p:nvCxnSpPr>
        <p:spPr>
          <a:xfrm>
            <a:off x="1715275" y="2824013"/>
            <a:ext cx="156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8" name="Google Shape;1018;p85"/>
          <p:cNvPicPr preferRelativeResize="0"/>
          <p:nvPr/>
        </p:nvPicPr>
        <p:blipFill rotWithShape="1">
          <a:blip r:embed="rId3">
            <a:alphaModFix/>
          </a:blip>
          <a:srcRect b="-29" l="46308" r="7887" t="59"/>
          <a:stretch/>
        </p:blipFill>
        <p:spPr>
          <a:xfrm>
            <a:off x="5051700" y="155200"/>
            <a:ext cx="3939899" cy="4837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9" name="Google Shape;1019;p85"/>
          <p:cNvCxnSpPr/>
          <p:nvPr/>
        </p:nvCxnSpPr>
        <p:spPr>
          <a:xfrm>
            <a:off x="703381" y="541300"/>
            <a:ext cx="374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85"/>
          <p:cNvCxnSpPr/>
          <p:nvPr/>
        </p:nvCxnSpPr>
        <p:spPr>
          <a:xfrm>
            <a:off x="703381" y="4603500"/>
            <a:ext cx="3826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85"/>
          <p:cNvSpPr txBox="1"/>
          <p:nvPr>
            <p:ph idx="12" type="sldNum"/>
          </p:nvPr>
        </p:nvSpPr>
        <p:spPr>
          <a:xfrm>
            <a:off x="154684" y="4574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59"/>
          <p:cNvPicPr preferRelativeResize="0"/>
          <p:nvPr/>
        </p:nvPicPr>
        <p:blipFill rotWithShape="1">
          <a:blip r:embed="rId3">
            <a:alphaModFix/>
          </a:blip>
          <a:srcRect b="8626" l="44839" r="18934" t="12371"/>
          <a:stretch/>
        </p:blipFill>
        <p:spPr>
          <a:xfrm>
            <a:off x="720061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9"/>
          <p:cNvSpPr txBox="1"/>
          <p:nvPr>
            <p:ph type="title"/>
          </p:nvPr>
        </p:nvSpPr>
        <p:spPr>
          <a:xfrm>
            <a:off x="4478825" y="1463900"/>
            <a:ext cx="41337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Motivation &amp; Objectives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03" name="Google Shape;703;p59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9"/>
          <p:cNvSpPr txBox="1"/>
          <p:nvPr>
            <p:ph idx="1" type="subTitle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705" name="Google Shape;705;p5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06" name="Google Shape;706;p59"/>
          <p:cNvSpPr/>
          <p:nvPr/>
        </p:nvSpPr>
        <p:spPr>
          <a:xfrm>
            <a:off x="2277725" y="3101125"/>
            <a:ext cx="349725" cy="348275"/>
          </a:xfrm>
          <a:custGeom>
            <a:rect b="b" l="l" r="r" t="t"/>
            <a:pathLst>
              <a:path extrusionOk="0" h="13931" w="13989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707" name="Google Shape;707;p59"/>
          <p:cNvSpPr/>
          <p:nvPr/>
        </p:nvSpPr>
        <p:spPr>
          <a:xfrm>
            <a:off x="2215000" y="3158000"/>
            <a:ext cx="354725" cy="348125"/>
          </a:xfrm>
          <a:custGeom>
            <a:rect b="b" l="l" r="r" t="t"/>
            <a:pathLst>
              <a:path extrusionOk="0" h="13925" w="14189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708" name="Google Shape;708;p59"/>
          <p:cNvSpPr/>
          <p:nvPr/>
        </p:nvSpPr>
        <p:spPr>
          <a:xfrm>
            <a:off x="2479750" y="3446375"/>
            <a:ext cx="13150" cy="12775"/>
          </a:xfrm>
          <a:custGeom>
            <a:rect b="b" l="l" r="r" t="t"/>
            <a:pathLst>
              <a:path extrusionOk="0" h="511" w="526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709" name="Google Shape;709;p59"/>
          <p:cNvSpPr/>
          <p:nvPr/>
        </p:nvSpPr>
        <p:spPr>
          <a:xfrm>
            <a:off x="2443200" y="3446375"/>
            <a:ext cx="13100" cy="12775"/>
          </a:xfrm>
          <a:custGeom>
            <a:rect b="b" l="l" r="r" t="t"/>
            <a:pathLst>
              <a:path extrusionOk="0" h="511" w="524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710" name="Google Shape;710;p59"/>
          <p:cNvSpPr/>
          <p:nvPr/>
        </p:nvSpPr>
        <p:spPr>
          <a:xfrm>
            <a:off x="2390850" y="3148000"/>
            <a:ext cx="13100" cy="13125"/>
          </a:xfrm>
          <a:custGeom>
            <a:rect b="b" l="l" r="r" t="t"/>
            <a:pathLst>
              <a:path extrusionOk="0" h="525" w="524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cxnSp>
        <p:nvCxnSpPr>
          <p:cNvPr id="711" name="Google Shape;711;p5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/>
          <p:nvPr>
            <p:ph type="title"/>
          </p:nvPr>
        </p:nvSpPr>
        <p:spPr>
          <a:xfrm>
            <a:off x="776025" y="132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>
              <a:solidFill>
                <a:srgbClr val="DFB28B"/>
              </a:solidFill>
            </a:endParaRPr>
          </a:p>
        </p:txBody>
      </p:sp>
      <p:sp>
        <p:nvSpPr>
          <p:cNvPr id="718" name="Google Shape;718;p60"/>
          <p:cNvSpPr txBox="1"/>
          <p:nvPr>
            <p:ph idx="1" type="body"/>
          </p:nvPr>
        </p:nvSpPr>
        <p:spPr>
          <a:xfrm>
            <a:off x="332475" y="1318200"/>
            <a:ext cx="4643100" cy="21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 sz="2000"/>
              <a:t>For a company like Java’s Crypt that specializes in providing </a:t>
            </a:r>
            <a:r>
              <a:rPr lang="en" sz="2000"/>
              <a:t>quality</a:t>
            </a:r>
            <a:r>
              <a:rPr lang="en" sz="2000"/>
              <a:t> third-wave brews to workaholic techies everywhere, it is </a:t>
            </a:r>
            <a:r>
              <a:rPr lang="en" sz="2000"/>
              <a:t>important to know </a:t>
            </a:r>
            <a:r>
              <a:rPr b="1" lang="en" sz="2000"/>
              <a:t>what professionals tasters value in coffee</a:t>
            </a:r>
            <a:r>
              <a:rPr lang="en" sz="2000"/>
              <a:t>.</a:t>
            </a:r>
            <a:endParaRPr sz="2000"/>
          </a:p>
        </p:txBody>
      </p:sp>
      <p:sp>
        <p:nvSpPr>
          <p:cNvPr id="719" name="Google Shape;71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0" name="Google Shape;7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458" y="1015038"/>
            <a:ext cx="3639926" cy="24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0"/>
          <p:cNvSpPr txBox="1"/>
          <p:nvPr>
            <p:ph idx="1" type="body"/>
          </p:nvPr>
        </p:nvSpPr>
        <p:spPr>
          <a:xfrm>
            <a:off x="332475" y="3847900"/>
            <a:ext cx="8591100" cy="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b="1" lang="en" sz="1800"/>
              <a:t>A step towards gaining national recognition in the coffee brewing industry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/>
          </a:p>
        </p:txBody>
      </p:sp>
      <p:grpSp>
        <p:nvGrpSpPr>
          <p:cNvPr id="722" name="Google Shape;722;p60"/>
          <p:cNvGrpSpPr/>
          <p:nvPr/>
        </p:nvGrpSpPr>
        <p:grpSpPr>
          <a:xfrm>
            <a:off x="1449563" y="2978132"/>
            <a:ext cx="405100" cy="388975"/>
            <a:chOff x="6241725" y="1380875"/>
            <a:chExt cx="405100" cy="388975"/>
          </a:xfrm>
        </p:grpSpPr>
        <p:sp>
          <p:nvSpPr>
            <p:cNvPr id="723" name="Google Shape;723;p60"/>
            <p:cNvSpPr/>
            <p:nvPr/>
          </p:nvSpPr>
          <p:spPr>
            <a:xfrm>
              <a:off x="6418250" y="1380875"/>
              <a:ext cx="21850" cy="112100"/>
            </a:xfrm>
            <a:custGeom>
              <a:rect b="b" l="l" r="r" t="t"/>
              <a:pathLst>
                <a:path extrusionOk="0" h="4484" w="874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0"/>
            <p:cNvSpPr/>
            <p:nvPr/>
          </p:nvSpPr>
          <p:spPr>
            <a:xfrm>
              <a:off x="6470275" y="1380875"/>
              <a:ext cx="21500" cy="112100"/>
            </a:xfrm>
            <a:custGeom>
              <a:rect b="b" l="l" r="r" t="t"/>
              <a:pathLst>
                <a:path extrusionOk="0" h="4484" w="86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0"/>
            <p:cNvSpPr/>
            <p:nvPr/>
          </p:nvSpPr>
          <p:spPr>
            <a:xfrm>
              <a:off x="6241725" y="1505700"/>
              <a:ext cx="347025" cy="208100"/>
            </a:xfrm>
            <a:custGeom>
              <a:rect b="b" l="l" r="r" t="t"/>
              <a:pathLst>
                <a:path extrusionOk="0" h="8324" w="13881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0"/>
            <p:cNvSpPr/>
            <p:nvPr/>
          </p:nvSpPr>
          <p:spPr>
            <a:xfrm>
              <a:off x="6541075" y="1566125"/>
              <a:ext cx="13125" cy="113125"/>
            </a:xfrm>
            <a:custGeom>
              <a:rect b="b" l="l" r="r" t="t"/>
              <a:pathLst>
                <a:path extrusionOk="0" h="4525" w="525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0"/>
            <p:cNvSpPr/>
            <p:nvPr/>
          </p:nvSpPr>
          <p:spPr>
            <a:xfrm>
              <a:off x="6541075" y="1505700"/>
              <a:ext cx="13125" cy="47675"/>
            </a:xfrm>
            <a:custGeom>
              <a:rect b="b" l="l" r="r" t="t"/>
              <a:pathLst>
                <a:path extrusionOk="0" h="1907" w="525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0"/>
            <p:cNvSpPr/>
            <p:nvPr/>
          </p:nvSpPr>
          <p:spPr>
            <a:xfrm>
              <a:off x="6271250" y="1726600"/>
              <a:ext cx="367850" cy="43250"/>
            </a:xfrm>
            <a:custGeom>
              <a:rect b="b" l="l" r="r" t="t"/>
              <a:pathLst>
                <a:path extrusionOk="0" h="1730" w="14714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0"/>
            <p:cNvSpPr/>
            <p:nvPr/>
          </p:nvSpPr>
          <p:spPr>
            <a:xfrm>
              <a:off x="6263200" y="1726875"/>
              <a:ext cx="383625" cy="12775"/>
            </a:xfrm>
            <a:custGeom>
              <a:rect b="b" l="l" r="r" t="t"/>
              <a:pathLst>
                <a:path extrusionOk="0" h="511" w="15345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60"/>
          <p:cNvGrpSpPr/>
          <p:nvPr/>
        </p:nvGrpSpPr>
        <p:grpSpPr>
          <a:xfrm>
            <a:off x="2526671" y="2986844"/>
            <a:ext cx="405425" cy="371525"/>
            <a:chOff x="7735800" y="1389600"/>
            <a:chExt cx="405425" cy="371525"/>
          </a:xfrm>
        </p:grpSpPr>
        <p:sp>
          <p:nvSpPr>
            <p:cNvPr id="731" name="Google Shape;731;p60"/>
            <p:cNvSpPr/>
            <p:nvPr/>
          </p:nvSpPr>
          <p:spPr>
            <a:xfrm>
              <a:off x="7735800" y="1718150"/>
              <a:ext cx="405425" cy="42975"/>
            </a:xfrm>
            <a:custGeom>
              <a:rect b="b" l="l" r="r" t="t"/>
              <a:pathLst>
                <a:path extrusionOk="0" h="1719" w="16217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0"/>
            <p:cNvSpPr/>
            <p:nvPr/>
          </p:nvSpPr>
          <p:spPr>
            <a:xfrm>
              <a:off x="7748900" y="1514425"/>
              <a:ext cx="312800" cy="190650"/>
            </a:xfrm>
            <a:custGeom>
              <a:rect b="b" l="l" r="r" t="t"/>
              <a:pathLst>
                <a:path extrusionOk="0" h="7626" w="12512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0"/>
            <p:cNvSpPr/>
            <p:nvPr/>
          </p:nvSpPr>
          <p:spPr>
            <a:xfrm>
              <a:off x="7776075" y="1540300"/>
              <a:ext cx="70500" cy="54025"/>
            </a:xfrm>
            <a:custGeom>
              <a:rect b="b" l="l" r="r" t="t"/>
              <a:pathLst>
                <a:path extrusionOk="0" h="2161" w="282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0"/>
            <p:cNvSpPr/>
            <p:nvPr/>
          </p:nvSpPr>
          <p:spPr>
            <a:xfrm>
              <a:off x="7971075" y="1575875"/>
              <a:ext cx="41625" cy="94975"/>
            </a:xfrm>
            <a:custGeom>
              <a:rect b="b" l="l" r="r" t="t"/>
              <a:pathLst>
                <a:path extrusionOk="0" h="3799" w="1665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0"/>
            <p:cNvSpPr/>
            <p:nvPr/>
          </p:nvSpPr>
          <p:spPr>
            <a:xfrm>
              <a:off x="79019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0"/>
            <p:cNvSpPr/>
            <p:nvPr/>
          </p:nvSpPr>
          <p:spPr>
            <a:xfrm>
              <a:off x="79536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60"/>
          <p:cNvGrpSpPr/>
          <p:nvPr/>
        </p:nvGrpSpPr>
        <p:grpSpPr>
          <a:xfrm>
            <a:off x="3604108" y="2954945"/>
            <a:ext cx="353068" cy="435295"/>
            <a:chOff x="7041125" y="1376525"/>
            <a:chExt cx="322525" cy="397675"/>
          </a:xfrm>
        </p:grpSpPr>
        <p:sp>
          <p:nvSpPr>
            <p:cNvPr id="738" name="Google Shape;738;p60"/>
            <p:cNvSpPr/>
            <p:nvPr/>
          </p:nvSpPr>
          <p:spPr>
            <a:xfrm>
              <a:off x="7204225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7255900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7041125" y="1468475"/>
              <a:ext cx="322525" cy="305725"/>
            </a:xfrm>
            <a:custGeom>
              <a:rect b="b" l="l" r="r" t="t"/>
              <a:pathLst>
                <a:path extrusionOk="0" h="12229" w="12901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7066975" y="1528875"/>
              <a:ext cx="83250" cy="172175"/>
            </a:xfrm>
            <a:custGeom>
              <a:rect b="b" l="l" r="r" t="t"/>
              <a:pathLst>
                <a:path extrusionOk="0" h="6887" w="333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7151200" y="1554700"/>
              <a:ext cx="178900" cy="193675"/>
            </a:xfrm>
            <a:custGeom>
              <a:rect b="b" l="l" r="r" t="t"/>
              <a:pathLst>
                <a:path extrusionOk="0" h="7747" w="7156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>
              <a:solidFill>
                <a:srgbClr val="DFB28B"/>
              </a:solidFill>
            </a:endParaRPr>
          </a:p>
        </p:txBody>
      </p:sp>
      <p:sp>
        <p:nvSpPr>
          <p:cNvPr id="748" name="Google Shape;748;p61"/>
          <p:cNvSpPr txBox="1"/>
          <p:nvPr>
            <p:ph idx="1" type="body"/>
          </p:nvPr>
        </p:nvSpPr>
        <p:spPr>
          <a:xfrm>
            <a:off x="275400" y="1072375"/>
            <a:ext cx="48546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Pts val="1800"/>
              <a:buChar char="★"/>
            </a:pPr>
            <a:r>
              <a:rPr lang="en" sz="1800">
                <a:solidFill>
                  <a:srgbClr val="212121"/>
                </a:solidFill>
              </a:rPr>
              <a:t>provide insights into characteristics of coffee that are prioritized and </a:t>
            </a:r>
            <a:r>
              <a:rPr b="1" lang="en" sz="1800">
                <a:solidFill>
                  <a:srgbClr val="212121"/>
                </a:solidFill>
              </a:rPr>
              <a:t>valued by professional raters</a:t>
            </a:r>
            <a:r>
              <a:rPr lang="en" sz="1800">
                <a:solidFill>
                  <a:srgbClr val="212121"/>
                </a:solidFill>
              </a:rPr>
              <a:t>.</a:t>
            </a:r>
            <a:endParaRPr sz="1800">
              <a:solidFill>
                <a:srgbClr val="21212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12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12121"/>
              </a:buClr>
              <a:buSzPts val="1800"/>
              <a:buChar char="★"/>
            </a:pPr>
            <a:r>
              <a:rPr lang="en" sz="1800">
                <a:solidFill>
                  <a:srgbClr val="212121"/>
                </a:solidFill>
              </a:rPr>
              <a:t>provide data-driven recommendations for sourcing and processing coffee so as to enable Java’s Crypt gain national recognition.</a:t>
            </a:r>
            <a:endParaRPr sz="18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12121"/>
              </a:solidFill>
            </a:endParaRPr>
          </a:p>
        </p:txBody>
      </p:sp>
      <p:cxnSp>
        <p:nvCxnSpPr>
          <p:cNvPr id="749" name="Google Shape;749;p61"/>
          <p:cNvCxnSpPr/>
          <p:nvPr/>
        </p:nvCxnSpPr>
        <p:spPr>
          <a:xfrm>
            <a:off x="839250" y="89140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0" name="Google Shape;750;p61"/>
          <p:cNvPicPr preferRelativeResize="0"/>
          <p:nvPr/>
        </p:nvPicPr>
        <p:blipFill rotWithShape="1">
          <a:blip r:embed="rId3">
            <a:alphaModFix/>
          </a:blip>
          <a:srcRect b="12319" l="0" r="0" t="19008"/>
          <a:stretch/>
        </p:blipFill>
        <p:spPr>
          <a:xfrm>
            <a:off x="5317625" y="1178673"/>
            <a:ext cx="3339926" cy="343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62"/>
          <p:cNvPicPr preferRelativeResize="0"/>
          <p:nvPr/>
        </p:nvPicPr>
        <p:blipFill rotWithShape="1">
          <a:blip r:embed="rId3">
            <a:alphaModFix/>
          </a:blip>
          <a:srcRect b="8626" l="44839" r="18934" t="12371"/>
          <a:stretch/>
        </p:blipFill>
        <p:spPr>
          <a:xfrm>
            <a:off x="720061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2"/>
          <p:cNvSpPr txBox="1"/>
          <p:nvPr>
            <p:ph type="title"/>
          </p:nvPr>
        </p:nvSpPr>
        <p:spPr>
          <a:xfrm>
            <a:off x="4202750" y="2082675"/>
            <a:ext cx="47190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Overview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58" name="Google Shape;758;p62"/>
          <p:cNvSpPr/>
          <p:nvPr/>
        </p:nvSpPr>
        <p:spPr>
          <a:xfrm>
            <a:off x="1502775" y="1180350"/>
            <a:ext cx="1746600" cy="2782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2"/>
          <p:cNvSpPr txBox="1"/>
          <p:nvPr>
            <p:ph idx="1" type="subTitle"/>
          </p:nvPr>
        </p:nvSpPr>
        <p:spPr>
          <a:xfrm>
            <a:off x="1902875" y="1585175"/>
            <a:ext cx="94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FF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760" name="Google Shape;760;p62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61" name="Google Shape;761;p62"/>
          <p:cNvSpPr/>
          <p:nvPr/>
        </p:nvSpPr>
        <p:spPr>
          <a:xfrm>
            <a:off x="2277725" y="3101125"/>
            <a:ext cx="349725" cy="348275"/>
          </a:xfrm>
          <a:custGeom>
            <a:rect b="b" l="l" r="r" t="t"/>
            <a:pathLst>
              <a:path extrusionOk="0" h="13931" w="13989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762" name="Google Shape;762;p62"/>
          <p:cNvSpPr/>
          <p:nvPr/>
        </p:nvSpPr>
        <p:spPr>
          <a:xfrm>
            <a:off x="2215000" y="3158000"/>
            <a:ext cx="354725" cy="348125"/>
          </a:xfrm>
          <a:custGeom>
            <a:rect b="b" l="l" r="r" t="t"/>
            <a:pathLst>
              <a:path extrusionOk="0" h="13925" w="14189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763" name="Google Shape;763;p62"/>
          <p:cNvSpPr/>
          <p:nvPr/>
        </p:nvSpPr>
        <p:spPr>
          <a:xfrm>
            <a:off x="2479750" y="3446375"/>
            <a:ext cx="13150" cy="12775"/>
          </a:xfrm>
          <a:custGeom>
            <a:rect b="b" l="l" r="r" t="t"/>
            <a:pathLst>
              <a:path extrusionOk="0" h="511" w="526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764" name="Google Shape;764;p62"/>
          <p:cNvSpPr/>
          <p:nvPr/>
        </p:nvSpPr>
        <p:spPr>
          <a:xfrm>
            <a:off x="2443200" y="3446375"/>
            <a:ext cx="13100" cy="12775"/>
          </a:xfrm>
          <a:custGeom>
            <a:rect b="b" l="l" r="r" t="t"/>
            <a:pathLst>
              <a:path extrusionOk="0" h="511" w="524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sp>
        <p:nvSpPr>
          <p:cNvPr id="765" name="Google Shape;765;p62"/>
          <p:cNvSpPr/>
          <p:nvPr/>
        </p:nvSpPr>
        <p:spPr>
          <a:xfrm>
            <a:off x="2390850" y="3148000"/>
            <a:ext cx="13100" cy="13125"/>
          </a:xfrm>
          <a:custGeom>
            <a:rect b="b" l="l" r="r" t="t"/>
            <a:pathLst>
              <a:path extrusionOk="0" h="525" w="524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AF2"/>
              </a:solidFill>
            </a:endParaRPr>
          </a:p>
        </p:txBody>
      </p:sp>
      <p:cxnSp>
        <p:nvCxnSpPr>
          <p:cNvPr id="766" name="Google Shape;766;p62"/>
          <p:cNvCxnSpPr/>
          <p:nvPr/>
        </p:nvCxnSpPr>
        <p:spPr>
          <a:xfrm>
            <a:off x="4355600" y="2628225"/>
            <a:ext cx="95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Overview</a:t>
            </a:r>
            <a:endParaRPr>
              <a:solidFill>
                <a:srgbClr val="DFB28B"/>
              </a:solidFill>
            </a:endParaRPr>
          </a:p>
        </p:txBody>
      </p:sp>
      <p:sp>
        <p:nvSpPr>
          <p:cNvPr id="773" name="Google Shape;773;p63"/>
          <p:cNvSpPr txBox="1"/>
          <p:nvPr>
            <p:ph idx="1" type="body"/>
          </p:nvPr>
        </p:nvSpPr>
        <p:spPr>
          <a:xfrm>
            <a:off x="653550" y="1340850"/>
            <a:ext cx="52785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 sz="2000"/>
              <a:t>Information</a:t>
            </a:r>
            <a:r>
              <a:rPr lang="en" sz="2000"/>
              <a:t> on coffee cuppings provides a more trustworthy source for ratings of the coffee beans analysed by professionals. </a:t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Data used shows professional ratings on different characteristics of coffee beans harvested from 2009 to 2018 across different countries. </a:t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  <p:cxnSp>
        <p:nvCxnSpPr>
          <p:cNvPr id="774" name="Google Shape;774;p63"/>
          <p:cNvCxnSpPr/>
          <p:nvPr/>
        </p:nvCxnSpPr>
        <p:spPr>
          <a:xfrm>
            <a:off x="839250" y="89140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6" name="Google Shape;776;p63"/>
          <p:cNvPicPr preferRelativeResize="0"/>
          <p:nvPr/>
        </p:nvPicPr>
        <p:blipFill rotWithShape="1">
          <a:blip r:embed="rId3">
            <a:alphaModFix/>
          </a:blip>
          <a:srcRect b="11413" l="0" r="0" t="11413"/>
          <a:stretch/>
        </p:blipFill>
        <p:spPr>
          <a:xfrm rot="5400000">
            <a:off x="5107276" y="1103798"/>
            <a:ext cx="5137546" cy="29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Overview</a:t>
            </a:r>
            <a:endParaRPr>
              <a:solidFill>
                <a:srgbClr val="DFB28B"/>
              </a:solidFill>
            </a:endParaRPr>
          </a:p>
        </p:txBody>
      </p:sp>
      <p:sp>
        <p:nvSpPr>
          <p:cNvPr id="782" name="Google Shape;782;p64"/>
          <p:cNvSpPr txBox="1"/>
          <p:nvPr>
            <p:ph idx="1" type="body"/>
          </p:nvPr>
        </p:nvSpPr>
        <p:spPr>
          <a:xfrm>
            <a:off x="263000" y="1057075"/>
            <a:ext cx="6159900" cy="3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 sz="1700"/>
              <a:t>Data provided can be </a:t>
            </a:r>
            <a:r>
              <a:rPr lang="en" sz="1700"/>
              <a:t>categorized</a:t>
            </a:r>
            <a:r>
              <a:rPr lang="en" sz="1700"/>
              <a:t> as follows: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10 quality measures</a:t>
            </a:r>
            <a:r>
              <a:rPr lang="en" sz="1700"/>
              <a:t> including </a:t>
            </a:r>
            <a:r>
              <a:rPr i="1" lang="en" sz="1700" u="sng"/>
              <a:t>aroma</a:t>
            </a:r>
            <a:r>
              <a:rPr lang="en" sz="1700"/>
              <a:t>, </a:t>
            </a:r>
            <a:r>
              <a:rPr i="1" lang="en" sz="1700" u="sng"/>
              <a:t>aftertaste</a:t>
            </a:r>
            <a:r>
              <a:rPr lang="en" sz="1700"/>
              <a:t>, </a:t>
            </a:r>
            <a:r>
              <a:rPr i="1" lang="en" sz="1700" u="sng"/>
              <a:t>flavor</a:t>
            </a:r>
            <a:r>
              <a:rPr lang="en" sz="1700"/>
              <a:t>,  and </a:t>
            </a:r>
            <a:r>
              <a:rPr i="1" lang="en" sz="1700" u="sng"/>
              <a:t>balance</a:t>
            </a:r>
            <a:r>
              <a:rPr lang="en" sz="1700"/>
              <a:t>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Each scored out of 10.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Total cup points out of 100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Bean Metadata</a:t>
            </a:r>
            <a:r>
              <a:rPr lang="en" sz="1700"/>
              <a:t>: species, color, processing method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Farm Metadata</a:t>
            </a:r>
            <a:r>
              <a:rPr lang="en" sz="1700"/>
              <a:t>: certification body, country_of_origin, altitude, farm owner, etc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cxnSp>
        <p:nvCxnSpPr>
          <p:cNvPr id="783" name="Google Shape;783;p64"/>
          <p:cNvCxnSpPr/>
          <p:nvPr/>
        </p:nvCxnSpPr>
        <p:spPr>
          <a:xfrm>
            <a:off x="839250" y="89140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5" name="Google Shape;785;p64"/>
          <p:cNvSpPr txBox="1"/>
          <p:nvPr/>
        </p:nvSpPr>
        <p:spPr>
          <a:xfrm>
            <a:off x="172600" y="4567975"/>
            <a:ext cx="239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 sz="1000"/>
              <a:t>Data Source: </a:t>
            </a:r>
            <a:r>
              <a:rPr lang="en" sz="1000" u="sng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Coffee Quality Database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786" name="Google Shape;786;p64"/>
          <p:cNvPicPr preferRelativeResize="0"/>
          <p:nvPr/>
        </p:nvPicPr>
        <p:blipFill rotWithShape="1">
          <a:blip r:embed="rId4">
            <a:alphaModFix/>
          </a:blip>
          <a:srcRect b="11413" l="0" r="0" t="11413"/>
          <a:stretch/>
        </p:blipFill>
        <p:spPr>
          <a:xfrm rot="5400000">
            <a:off x="5246690" y="1243211"/>
            <a:ext cx="5137546" cy="265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5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Some Background Knowledge</a:t>
            </a:r>
            <a:endParaRPr>
              <a:solidFill>
                <a:srgbClr val="DFB28B"/>
              </a:solidFill>
            </a:endParaRPr>
          </a:p>
        </p:txBody>
      </p:sp>
      <p:sp>
        <p:nvSpPr>
          <p:cNvPr id="792" name="Google Shape;792;p65"/>
          <p:cNvSpPr txBox="1"/>
          <p:nvPr>
            <p:ph idx="1" type="body"/>
          </p:nvPr>
        </p:nvSpPr>
        <p:spPr>
          <a:xfrm>
            <a:off x="720000" y="1193475"/>
            <a:ext cx="80082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Coffee Cupping:  professional practice of observing the taste and aroma of brewed coffee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Coffee Species: Arabica(~60%) and Robusta(~40%) produced globally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Aroma: the smell of the coffee when infused with hot water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Flavor:  represents the coffee's principal character- the combined impression of all the gustatory (taste bud) sensations and retro-nasal aromas that go from the mouth to nose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Aftertaste: the length of positive flavor (taste and aroma) qualities emanating from the back of the palate and remaining after the coffee is expectorated or swallowed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Uniformity:  consistency of flavor of the different cups of the sample tasted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Clean Cup: the lack of interfering negative impressions from first ingestion to final aftertaste, a "transparency" of cup.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Quakers: pale, underripe coffee beans that are only visible after roasting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Source: database.coffeeinstitute.org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793" name="Google Shape;793;p65"/>
          <p:cNvCxnSpPr/>
          <p:nvPr/>
        </p:nvCxnSpPr>
        <p:spPr>
          <a:xfrm>
            <a:off x="839250" y="891400"/>
            <a:ext cx="86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